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9" r:id="rId1"/>
    <p:sldMasterId id="2147483659" r:id="rId2"/>
    <p:sldMasterId id="2147483669" r:id="rId3"/>
  </p:sldMasterIdLst>
  <p:notesMasterIdLst>
    <p:notesMasterId r:id="rId29"/>
  </p:notesMasterIdLst>
  <p:sldIdLst>
    <p:sldId id="715" r:id="rId4"/>
    <p:sldId id="718" r:id="rId5"/>
    <p:sldId id="716" r:id="rId6"/>
    <p:sldId id="719" r:id="rId7"/>
    <p:sldId id="721" r:id="rId8"/>
    <p:sldId id="709" r:id="rId9"/>
    <p:sldId id="717" r:id="rId10"/>
    <p:sldId id="722" r:id="rId11"/>
    <p:sldId id="757" r:id="rId12"/>
    <p:sldId id="784" r:id="rId13"/>
    <p:sldId id="787" r:id="rId14"/>
    <p:sldId id="783" r:id="rId15"/>
    <p:sldId id="790" r:id="rId16"/>
    <p:sldId id="791" r:id="rId17"/>
    <p:sldId id="792" r:id="rId18"/>
    <p:sldId id="798" r:id="rId19"/>
    <p:sldId id="782" r:id="rId20"/>
    <p:sldId id="805" r:id="rId21"/>
    <p:sldId id="808" r:id="rId22"/>
    <p:sldId id="806" r:id="rId23"/>
    <p:sldId id="811" r:id="rId24"/>
    <p:sldId id="801" r:id="rId25"/>
    <p:sldId id="803" r:id="rId26"/>
    <p:sldId id="752" r:id="rId27"/>
    <p:sldId id="789" r:id="rId28"/>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5"/>
            <p14:sldId id="718"/>
            <p14:sldId id="716"/>
            <p14:sldId id="719"/>
            <p14:sldId id="721"/>
            <p14:sldId id="709"/>
            <p14:sldId id="717"/>
            <p14:sldId id="722"/>
            <p14:sldId id="757"/>
            <p14:sldId id="784"/>
            <p14:sldId id="787"/>
            <p14:sldId id="783"/>
            <p14:sldId id="790"/>
            <p14:sldId id="791"/>
            <p14:sldId id="792"/>
            <p14:sldId id="798"/>
            <p14:sldId id="782"/>
            <p14:sldId id="805"/>
            <p14:sldId id="808"/>
            <p14:sldId id="806"/>
            <p14:sldId id="811"/>
            <p14:sldId id="801"/>
            <p14:sldId id="803"/>
            <p14:sldId id="752"/>
            <p14:sldId id="78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i Lee Chang" initials="MLC" lastIdx="0" clrIdx="0">
    <p:extLst>
      <p:ext uri="{19B8F6BF-5375-455C-9EA6-DF929625EA0E}">
        <p15:presenceInfo xmlns:p15="http://schemas.microsoft.com/office/powerpoint/2012/main" userId="af6ffd9f593886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0000"/>
    <a:srgbClr val="A6A6A6"/>
    <a:srgbClr val="BF5700"/>
    <a:srgbClr val="C6531F"/>
    <a:srgbClr val="C01338"/>
    <a:srgbClr val="C00000"/>
    <a:srgbClr val="79C82A"/>
    <a:srgbClr val="DE7E7A"/>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9566" autoAdjust="0"/>
  </p:normalViewPr>
  <p:slideViewPr>
    <p:cSldViewPr>
      <p:cViewPr varScale="1">
        <p:scale>
          <a:sx n="138" d="100"/>
          <a:sy n="138" d="100"/>
        </p:scale>
        <p:origin x="1070" y="101"/>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4/11/2019</a:t>
            </a:fld>
            <a:endParaRPr lang="en-US"/>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945276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Knowledge gap of algorithm’s sociotechnical properties:  whether and how they actually improve decision-making</a:t>
            </a:r>
          </a:p>
          <a:p>
            <a:pPr marL="171450" indent="-171450">
              <a:buFont typeface="Arial" panose="020B0604020202020204" pitchFamily="34" charset="0"/>
              <a:buChar char="•"/>
            </a:pPr>
            <a:r>
              <a:rPr lang="en-US" dirty="0"/>
              <a:t>Recent work related to interpretability provides one important direction where progress is already being made.</a:t>
            </a:r>
          </a:p>
          <a:p>
            <a:pPr marL="171450" indent="-171450">
              <a:buFont typeface="Arial" panose="020B0604020202020204" pitchFamily="34" charset="0"/>
              <a:buChar char="•"/>
            </a:pPr>
            <a:r>
              <a:rPr lang="en-US" dirty="0"/>
              <a:t>A common approach is to …</a:t>
            </a:r>
          </a:p>
          <a:p>
            <a:pPr marL="171450" indent="-171450">
              <a:buFont typeface="Arial" panose="020B0604020202020204" pitchFamily="34" charset="0"/>
              <a:buChar char="•"/>
            </a:pPr>
            <a:r>
              <a:rPr lang="en-US" dirty="0"/>
              <a:t>Lastly, given that automation can induce moral buffer, it’s necessary to study people’s sense of responsibility for their decisions.</a:t>
            </a:r>
          </a:p>
          <a:p>
            <a:pPr marL="171450" indent="-171450">
              <a:buFont typeface="Arial" panose="020B0604020202020204" pitchFamily="34" charset="0"/>
              <a:buChar char="•"/>
            </a:pPr>
            <a:r>
              <a:rPr lang="en-US" dirty="0"/>
              <a:t>The paper would be stronger if the authors actually proposed a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17</a:t>
            </a:fld>
            <a:endParaRPr lang="en-US"/>
          </a:p>
        </p:txBody>
      </p:sp>
    </p:spTree>
    <p:extLst>
      <p:ext uri="{BB962C8B-B14F-4D97-AF65-F5344CB8AC3E}">
        <p14:creationId xmlns:p14="http://schemas.microsoft.com/office/powerpoint/2010/main" val="136999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Knowledge gap of algorithm’s sociotechnical properties:  whether and how they actually improve decision-making</a:t>
            </a:r>
          </a:p>
          <a:p>
            <a:pPr marL="171450" indent="-171450">
              <a:buFont typeface="Arial" panose="020B0604020202020204" pitchFamily="34" charset="0"/>
              <a:buChar char="•"/>
            </a:pPr>
            <a:r>
              <a:rPr lang="en-US" dirty="0"/>
              <a:t>Recent work related to interpretability provides one important direction where progress is already being made.</a:t>
            </a:r>
          </a:p>
          <a:p>
            <a:pPr marL="171450" indent="-171450">
              <a:buFont typeface="Arial" panose="020B0604020202020204" pitchFamily="34" charset="0"/>
              <a:buChar char="•"/>
            </a:pPr>
            <a:r>
              <a:rPr lang="en-US" dirty="0"/>
              <a:t>A common approach is to …</a:t>
            </a:r>
          </a:p>
          <a:p>
            <a:pPr marL="171450" indent="-171450">
              <a:buFont typeface="Arial" panose="020B0604020202020204" pitchFamily="34" charset="0"/>
              <a:buChar char="•"/>
            </a:pPr>
            <a:r>
              <a:rPr lang="en-US" dirty="0"/>
              <a:t>Lastly, given that automation can induce moral buffer, it’s necessary to study people’s sense of responsibility for their decisions.</a:t>
            </a:r>
          </a:p>
          <a:p>
            <a:pPr marL="171450" indent="-171450">
              <a:buFont typeface="Arial" panose="020B0604020202020204" pitchFamily="34" charset="0"/>
              <a:buChar char="•"/>
            </a:pPr>
            <a:r>
              <a:rPr lang="en-US" dirty="0"/>
              <a:t>The paper would be stronger if the authors actually proposed a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18</a:t>
            </a:fld>
            <a:endParaRPr lang="en-US"/>
          </a:p>
        </p:txBody>
      </p:sp>
    </p:spTree>
    <p:extLst>
      <p:ext uri="{BB962C8B-B14F-4D97-AF65-F5344CB8AC3E}">
        <p14:creationId xmlns:p14="http://schemas.microsoft.com/office/powerpoint/2010/main" val="1889670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Knowledge gap of algorithm’s sociotechnical properties:  whether and how they actually improve decision-making</a:t>
            </a:r>
          </a:p>
          <a:p>
            <a:pPr marL="171450" indent="-171450">
              <a:buFont typeface="Arial" panose="020B0604020202020204" pitchFamily="34" charset="0"/>
              <a:buChar char="•"/>
            </a:pPr>
            <a:r>
              <a:rPr lang="en-US" dirty="0"/>
              <a:t>Recent work related to interpretability provides one important direction where progress is already being made.</a:t>
            </a:r>
          </a:p>
          <a:p>
            <a:pPr marL="171450" indent="-171450">
              <a:buFont typeface="Arial" panose="020B0604020202020204" pitchFamily="34" charset="0"/>
              <a:buChar char="•"/>
            </a:pPr>
            <a:r>
              <a:rPr lang="en-US" dirty="0"/>
              <a:t>A common approach is to …</a:t>
            </a:r>
          </a:p>
          <a:p>
            <a:pPr marL="171450" indent="-171450">
              <a:buFont typeface="Arial" panose="020B0604020202020204" pitchFamily="34" charset="0"/>
              <a:buChar char="•"/>
            </a:pPr>
            <a:r>
              <a:rPr lang="en-US" dirty="0"/>
              <a:t>Lastly, given that automation can induce moral buffer, it’s necessary to study people’s sense of responsibility for their decisions.</a:t>
            </a:r>
          </a:p>
          <a:p>
            <a:pPr marL="171450" indent="-171450">
              <a:buFont typeface="Arial" panose="020B0604020202020204" pitchFamily="34" charset="0"/>
              <a:buChar char="•"/>
            </a:pPr>
            <a:r>
              <a:rPr lang="en-US" dirty="0"/>
              <a:t>The paper would be stronger if the authors actually proposed a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19</a:t>
            </a:fld>
            <a:endParaRPr lang="en-US"/>
          </a:p>
        </p:txBody>
      </p:sp>
    </p:spTree>
    <p:extLst>
      <p:ext uri="{BB962C8B-B14F-4D97-AF65-F5344CB8AC3E}">
        <p14:creationId xmlns:p14="http://schemas.microsoft.com/office/powerpoint/2010/main" val="331010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Knowledge gap of algorithm’s sociotechnical properties:  whether and how they actually improve decision-making</a:t>
            </a:r>
          </a:p>
          <a:p>
            <a:pPr marL="171450" indent="-171450">
              <a:buFont typeface="Arial" panose="020B0604020202020204" pitchFamily="34" charset="0"/>
              <a:buChar char="•"/>
            </a:pPr>
            <a:r>
              <a:rPr lang="en-US" dirty="0"/>
              <a:t>Recent work related to interpretability provides one important direction where progress is already being made.</a:t>
            </a:r>
          </a:p>
          <a:p>
            <a:pPr marL="171450" indent="-171450">
              <a:buFont typeface="Arial" panose="020B0604020202020204" pitchFamily="34" charset="0"/>
              <a:buChar char="•"/>
            </a:pPr>
            <a:r>
              <a:rPr lang="en-US" dirty="0"/>
              <a:t>A common approach is to …</a:t>
            </a:r>
          </a:p>
          <a:p>
            <a:pPr marL="171450" indent="-171450">
              <a:buFont typeface="Arial" panose="020B0604020202020204" pitchFamily="34" charset="0"/>
              <a:buChar char="•"/>
            </a:pPr>
            <a:r>
              <a:rPr lang="en-US" dirty="0"/>
              <a:t>Lastly, given that automation can induce moral buffer, it’s necessary to study people’s sense of responsibility for their decisions.</a:t>
            </a:r>
          </a:p>
          <a:p>
            <a:pPr marL="171450" indent="-171450">
              <a:buFont typeface="Arial" panose="020B0604020202020204" pitchFamily="34" charset="0"/>
              <a:buChar char="•"/>
            </a:pPr>
            <a:r>
              <a:rPr lang="en-US" dirty="0"/>
              <a:t>The paper would be stronger if the authors actually proposed a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20</a:t>
            </a:fld>
            <a:endParaRPr lang="en-US"/>
          </a:p>
        </p:txBody>
      </p:sp>
    </p:spTree>
    <p:extLst>
      <p:ext uri="{BB962C8B-B14F-4D97-AF65-F5344CB8AC3E}">
        <p14:creationId xmlns:p14="http://schemas.microsoft.com/office/powerpoint/2010/main" val="2577191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Knowledge gap of algorithm’s sociotechnical properties:  whether and how they actually improve decision-making</a:t>
            </a:r>
          </a:p>
          <a:p>
            <a:pPr marL="171450" indent="-171450">
              <a:buFont typeface="Arial" panose="020B0604020202020204" pitchFamily="34" charset="0"/>
              <a:buChar char="•"/>
            </a:pPr>
            <a:r>
              <a:rPr lang="en-US" dirty="0"/>
              <a:t>Recent work related to interpretability provides one important direction where progress is already being made.</a:t>
            </a:r>
          </a:p>
          <a:p>
            <a:pPr marL="171450" indent="-171450">
              <a:buFont typeface="Arial" panose="020B0604020202020204" pitchFamily="34" charset="0"/>
              <a:buChar char="•"/>
            </a:pPr>
            <a:r>
              <a:rPr lang="en-US" dirty="0"/>
              <a:t>A common approach is to …</a:t>
            </a:r>
          </a:p>
          <a:p>
            <a:pPr marL="171450" indent="-171450">
              <a:buFont typeface="Arial" panose="020B0604020202020204" pitchFamily="34" charset="0"/>
              <a:buChar char="•"/>
            </a:pPr>
            <a:r>
              <a:rPr lang="en-US" dirty="0"/>
              <a:t>Lastly, given that automation can induce moral buffer, it’s necessary to study people’s sense of responsibility for their decisions.</a:t>
            </a:r>
          </a:p>
          <a:p>
            <a:pPr marL="171450" indent="-171450">
              <a:buFont typeface="Arial" panose="020B0604020202020204" pitchFamily="34" charset="0"/>
              <a:buChar char="•"/>
            </a:pPr>
            <a:r>
              <a:rPr lang="en-US" dirty="0"/>
              <a:t>The paper would be stronger if the authors actually proposed a framework.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21</a:t>
            </a:fld>
            <a:endParaRPr lang="en-US"/>
          </a:p>
        </p:txBody>
      </p:sp>
    </p:spTree>
    <p:extLst>
      <p:ext uri="{BB962C8B-B14F-4D97-AF65-F5344CB8AC3E}">
        <p14:creationId xmlns:p14="http://schemas.microsoft.com/office/powerpoint/2010/main" val="202434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22</a:t>
            </a:fld>
            <a:endParaRPr lang="en-US"/>
          </a:p>
        </p:txBody>
      </p:sp>
    </p:spTree>
    <p:extLst>
      <p:ext uri="{BB962C8B-B14F-4D97-AF65-F5344CB8AC3E}">
        <p14:creationId xmlns:p14="http://schemas.microsoft.com/office/powerpoint/2010/main" val="1957502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2575" indent="-282575">
              <a:buFont typeface="Arial" panose="020B0604020202020204" pitchFamily="34" charset="0"/>
              <a:buChar char="•"/>
            </a:pPr>
            <a:r>
              <a:rPr lang="en-US" sz="1600" b="1" dirty="0">
                <a:sym typeface="Wingdings" panose="05000000000000000000" pitchFamily="2" charset="2"/>
              </a:rPr>
              <a:t>Main findings:</a:t>
            </a:r>
          </a:p>
          <a:p>
            <a:pPr marL="739775" lvl="1" indent="-282575">
              <a:buFont typeface="Arial" panose="020B0604020202020204" pitchFamily="34" charset="0"/>
              <a:buChar char="•"/>
            </a:pPr>
            <a:r>
              <a:rPr lang="en-US" sz="1400" dirty="0">
                <a:sym typeface="Wingdings" panose="05000000000000000000" pitchFamily="2" charset="2"/>
              </a:rPr>
              <a:t>People underperform risk assessments even when provided with its advice</a:t>
            </a:r>
          </a:p>
          <a:p>
            <a:pPr marL="739775" lvl="1" indent="-282575">
              <a:buFont typeface="Arial" panose="020B0604020202020204" pitchFamily="34" charset="0"/>
              <a:buChar char="•"/>
            </a:pPr>
            <a:r>
              <a:rPr lang="en-US" sz="1400" dirty="0">
                <a:sym typeface="Wingdings" panose="05000000000000000000" pitchFamily="2" charset="2"/>
              </a:rPr>
              <a:t>People are unable to evaluate their own performance or the risk assessment’s</a:t>
            </a:r>
          </a:p>
          <a:p>
            <a:pPr marL="739775" lvl="1" indent="-282575">
              <a:buFont typeface="Arial" panose="020B0604020202020204" pitchFamily="34" charset="0"/>
              <a:buChar char="•"/>
            </a:pPr>
            <a:r>
              <a:rPr lang="en-US" sz="1400" dirty="0">
                <a:sym typeface="Wingdings" panose="05000000000000000000" pitchFamily="2" charset="2"/>
              </a:rPr>
              <a:t>People engage in “disparate interactions”</a:t>
            </a:r>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23</a:t>
            </a:fld>
            <a:endParaRPr lang="en-US"/>
          </a:p>
        </p:txBody>
      </p:sp>
    </p:spTree>
    <p:extLst>
      <p:ext uri="{BB962C8B-B14F-4D97-AF65-F5344CB8AC3E}">
        <p14:creationId xmlns:p14="http://schemas.microsoft.com/office/powerpoint/2010/main" val="2775109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24</a:t>
            </a:fld>
            <a:endParaRPr lang="en-US"/>
          </a:p>
        </p:txBody>
      </p:sp>
    </p:spTree>
    <p:extLst>
      <p:ext uri="{BB962C8B-B14F-4D97-AF65-F5344CB8AC3E}">
        <p14:creationId xmlns:p14="http://schemas.microsoft.com/office/powerpoint/2010/main" val="305985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25</a:t>
            </a:fld>
            <a:endParaRPr lang="en-US"/>
          </a:p>
        </p:txBody>
      </p:sp>
    </p:spTree>
    <p:extLst>
      <p:ext uri="{BB962C8B-B14F-4D97-AF65-F5344CB8AC3E}">
        <p14:creationId xmlns:p14="http://schemas.microsoft.com/office/powerpoint/2010/main" val="839262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9</a:t>
            </a:fld>
            <a:endParaRPr lang="en-US"/>
          </a:p>
        </p:txBody>
      </p:sp>
    </p:spTree>
    <p:extLst>
      <p:ext uri="{BB962C8B-B14F-4D97-AF65-F5344CB8AC3E}">
        <p14:creationId xmlns:p14="http://schemas.microsoft.com/office/powerpoint/2010/main" val="177728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Series of predictions: each participant was presented with narrative profiles about a random sample of 25 defendants drawn from the 500-person experiment sample population.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Participants were paid $2 for survey + max reward of $2 based on their performance during the experiment</a:t>
            </a:r>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10</a:t>
            </a:fld>
            <a:endParaRPr lang="en-US"/>
          </a:p>
        </p:txBody>
      </p:sp>
    </p:spTree>
    <p:extLst>
      <p:ext uri="{BB962C8B-B14F-4D97-AF65-F5344CB8AC3E}">
        <p14:creationId xmlns:p14="http://schemas.microsoft.com/office/powerpoint/2010/main" val="115058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False positive rates using a threshold of 50%</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1-5 rating scale</a:t>
            </a:r>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11</a:t>
            </a:fld>
            <a:endParaRPr lang="en-US"/>
          </a:p>
        </p:txBody>
      </p:sp>
    </p:spTree>
    <p:extLst>
      <p:ext uri="{BB962C8B-B14F-4D97-AF65-F5344CB8AC3E}">
        <p14:creationId xmlns:p14="http://schemas.microsoft.com/office/powerpoint/2010/main" val="400478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significant differences between all the groups for average reward and false positive rate.</a:t>
            </a:r>
          </a:p>
          <a:p>
            <a:r>
              <a:rPr lang="en-US" dirty="0"/>
              <a:t>Treatment Group outperformed the Control group but underperformed the Risk Assessment Group.</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12</a:t>
            </a:fld>
            <a:endParaRPr lang="en-US"/>
          </a:p>
        </p:txBody>
      </p:sp>
    </p:spTree>
    <p:extLst>
      <p:ext uri="{BB962C8B-B14F-4D97-AF65-F5344CB8AC3E}">
        <p14:creationId xmlns:p14="http://schemas.microsoft.com/office/powerpoint/2010/main" val="1589467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Results were broken down by race to see how participants performed when making predictions about black and white defendants.</a:t>
            </a:r>
          </a:p>
          <a:p>
            <a:pPr marL="171450" indent="-171450">
              <a:buFont typeface="Arial" panose="020B0604020202020204" pitchFamily="34" charset="0"/>
              <a:buChar char="•"/>
            </a:pPr>
            <a:r>
              <a:rPr lang="en-US" dirty="0"/>
              <a:t>Overall, the Risk Assessment Groups performed the best followed by the Treatment Group then the Control Group.</a:t>
            </a:r>
          </a:p>
          <a:p>
            <a:pPr marL="171450" indent="-171450">
              <a:buFont typeface="Arial" panose="020B0604020202020204" pitchFamily="34" charset="0"/>
              <a:buChar char="•"/>
            </a:pPr>
            <a:r>
              <a:rPr lang="en-US" dirty="0"/>
              <a:t>Actual performance level differs significantly across race. That is:</a:t>
            </a:r>
          </a:p>
          <a:p>
            <a:pPr marL="628650" lvl="1" indent="-171450">
              <a:buFont typeface="Arial" panose="020B0604020202020204" pitchFamily="34" charset="0"/>
              <a:buChar char="•"/>
            </a:pPr>
            <a:r>
              <a:rPr lang="en-US" dirty="0"/>
              <a:t>All three predictions achieve a larger reward and lower false positive rate for white defendants than for blacks.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a:t>Take-away message:  </a:t>
            </a:r>
            <a:r>
              <a:rPr lang="en-US" sz="1200" b="1" dirty="0">
                <a:sym typeface="Wingdings" panose="05000000000000000000" pitchFamily="2" charset="2"/>
              </a:rPr>
              <a:t>People underperform risk assessments even when provided with its advice</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13</a:t>
            </a:fld>
            <a:endParaRPr lang="en-US"/>
          </a:p>
        </p:txBody>
      </p:sp>
    </p:spTree>
    <p:extLst>
      <p:ext uri="{BB962C8B-B14F-4D97-AF65-F5344CB8AC3E}">
        <p14:creationId xmlns:p14="http://schemas.microsoft.com/office/powerpoint/2010/main" val="4046853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X-axis is participants’ ratings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Dot = participant</a:t>
            </a:r>
          </a:p>
          <a:p>
            <a:pPr marL="171450" indent="-171450">
              <a:buFont typeface="Arial" panose="020B0604020202020204" pitchFamily="34" charset="0"/>
              <a:buChar char="•"/>
            </a:pPr>
            <a:r>
              <a:rPr lang="en-US" dirty="0"/>
              <a:t>To assess whether participants could evaluate the quality of their predictions, their self-reported confidence was compared against their actual performance. </a:t>
            </a:r>
          </a:p>
          <a:p>
            <a:pPr marL="171450" indent="-171450">
              <a:buFont typeface="Arial" panose="020B0604020202020204" pitchFamily="34" charset="0"/>
              <a:buChar char="•"/>
            </a:pPr>
            <a:r>
              <a:rPr lang="en-US" dirty="0"/>
              <a:t>They regressed confidence on performance while controlling for each participants’ treatment, demographic info, and exit survey responses and found:</a:t>
            </a:r>
          </a:p>
          <a:p>
            <a:pPr marL="628650" lvl="1" indent="-171450">
              <a:buFont typeface="Arial" panose="020B0604020202020204" pitchFamily="34" charset="0"/>
              <a:buChar char="•"/>
            </a:pPr>
            <a:r>
              <a:rPr lang="en-US" dirty="0"/>
              <a:t>Avg reward was negatively associated with confidence </a:t>
            </a:r>
            <a:r>
              <a:rPr lang="en-US" dirty="0">
                <a:sym typeface="Wingdings" panose="05000000000000000000" pitchFamily="2" charset="2"/>
              </a:rPr>
              <a:t> more confidence expressed, actually performs less/lower</a:t>
            </a:r>
          </a:p>
          <a:p>
            <a:pPr marL="171450" lvl="0" indent="-171450">
              <a:buFont typeface="Arial" panose="020B0604020202020204" pitchFamily="34" charset="0"/>
              <a:buChar char="•"/>
            </a:pPr>
            <a:r>
              <a:rPr lang="en-US" dirty="0">
                <a:sym typeface="Wingdings" panose="05000000000000000000" pitchFamily="2" charset="2"/>
              </a:rPr>
              <a:t>Next analysis looked at whether participants in the treatment group could evaluate the risk assessment’s accuracy.</a:t>
            </a:r>
          </a:p>
          <a:p>
            <a:pPr marL="628650" lvl="1" indent="-171450">
              <a:buFont typeface="Arial" panose="020B0604020202020204" pitchFamily="34" charset="0"/>
              <a:buChar char="•"/>
            </a:pPr>
            <a:r>
              <a:rPr lang="en-US" dirty="0">
                <a:sym typeface="Wingdings" panose="05000000000000000000" pitchFamily="2" charset="2"/>
              </a:rPr>
              <a:t>No significant relationship between the participants’ perception of the risk assessment’s accuracy and its true performance</a:t>
            </a:r>
          </a:p>
          <a:p>
            <a:pPr marL="628650" lvl="1" indent="-171450">
              <a:buFont typeface="Arial" panose="020B0604020202020204" pitchFamily="34" charset="0"/>
              <a:buChar char="•"/>
            </a:pPr>
            <a:r>
              <a:rPr lang="en-US" dirty="0">
                <a:sym typeface="Wingdings" panose="05000000000000000000" pitchFamily="2" charset="2"/>
              </a:rPr>
              <a:t>Suggests participants were unable to perceive any diff in risk assessment accuracy</a:t>
            </a:r>
          </a:p>
          <a:p>
            <a:pPr marL="171450" lvl="0" indent="-171450">
              <a:buFont typeface="Arial" panose="020B0604020202020204" pitchFamily="34" charset="0"/>
              <a:buChar char="•"/>
            </a:pPr>
            <a:r>
              <a:rPr lang="en-US" dirty="0">
                <a:sym typeface="Wingdings" panose="05000000000000000000" pitchFamily="2" charset="2"/>
              </a:rPr>
              <a:t>Can participants discern how fairly the risk assessment made predictions</a:t>
            </a:r>
          </a:p>
          <a:p>
            <a:pPr marL="628650" lvl="1" indent="-171450">
              <a:buFont typeface="Arial" panose="020B0604020202020204" pitchFamily="34" charset="0"/>
              <a:buChar char="•"/>
            </a:pPr>
            <a:r>
              <a:rPr lang="en-US" dirty="0">
                <a:sym typeface="Wingdings" panose="05000000000000000000" pitchFamily="2" charset="2"/>
              </a:rPr>
              <a:t>No significant relationship between perceived and actual fairness</a:t>
            </a:r>
          </a:p>
          <a:p>
            <a:pPr marL="171450" lvl="0" indent="-171450">
              <a:buFont typeface="Arial" panose="020B0604020202020204" pitchFamily="34" charset="0"/>
              <a:buChar char="•"/>
            </a:pPr>
            <a:r>
              <a:rPr lang="en-US" dirty="0">
                <a:sym typeface="Wingdings" panose="05000000000000000000" pitchFamily="2" charset="2"/>
              </a:rPr>
              <a:t>Can participants recognize how much they incorporated the risk assessment into their decisions?</a:t>
            </a:r>
          </a:p>
          <a:p>
            <a:pPr marL="628650" lvl="1" indent="-171450">
              <a:buFont typeface="Arial" panose="020B0604020202020204" pitchFamily="34" charset="0"/>
              <a:buChar char="•"/>
            </a:pPr>
            <a:r>
              <a:rPr lang="en-US" dirty="0">
                <a:sym typeface="Wingdings" panose="05000000000000000000" pitchFamily="2" charset="2"/>
              </a:rPr>
              <a:t>Yes, participants could generally discern how much they were influenced by the risk assessment.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1" dirty="0">
                <a:sym typeface="Wingdings" panose="05000000000000000000" pitchFamily="2" charset="2"/>
              </a:rPr>
              <a:t>Take-away message:  People are unable to evaluate their own performance or the risk assessment’s</a:t>
            </a:r>
          </a:p>
          <a:p>
            <a:pPr marL="171450" lvl="0" indent="-171450">
              <a:buFont typeface="Arial" panose="020B0604020202020204" pitchFamily="34" charset="0"/>
              <a:buChar char="•"/>
            </a:pPr>
            <a:endParaRPr lang="en-US" dirty="0">
              <a:sym typeface="Wingdings" panose="05000000000000000000" pitchFamily="2" charset="2"/>
            </a:endParaRP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14</a:t>
            </a:fld>
            <a:endParaRPr lang="en-US"/>
          </a:p>
        </p:txBody>
      </p:sp>
    </p:spTree>
    <p:extLst>
      <p:ext uri="{BB962C8B-B14F-4D97-AF65-F5344CB8AC3E}">
        <p14:creationId xmlns:p14="http://schemas.microsoft.com/office/powerpoint/2010/main" val="3138040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The two most common strategies yields evidence for “disparate interactions” which are interactions with the risk assessment that lead participants to disproportionately make higher risk predictions about black defendants and lower risk predictions about white </a:t>
            </a:r>
            <a:r>
              <a:rPr lang="en-US" dirty="0" err="1"/>
              <a:t>defendents</a:t>
            </a:r>
            <a:r>
              <a:rPr lang="en-US" dirty="0"/>
              <a:t>.</a:t>
            </a:r>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15</a:t>
            </a:fld>
            <a:endParaRPr lang="en-US"/>
          </a:p>
        </p:txBody>
      </p:sp>
    </p:spTree>
    <p:extLst>
      <p:ext uri="{BB962C8B-B14F-4D97-AF65-F5344CB8AC3E}">
        <p14:creationId xmlns:p14="http://schemas.microsoft.com/office/powerpoint/2010/main" val="2613024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Influence of risk scores</a:t>
            </a:r>
          </a:p>
          <a:p>
            <a:pPr marL="628650" lvl="1" indent="-171450">
              <a:buFont typeface="Arial" panose="020B0604020202020204" pitchFamily="34" charset="0"/>
              <a:buChar char="•"/>
            </a:pPr>
            <a:r>
              <a:rPr lang="en-US" dirty="0"/>
              <a:t>Split defendants by race</a:t>
            </a:r>
          </a:p>
          <a:p>
            <a:pPr marL="628650" lvl="1" indent="-171450">
              <a:buFont typeface="Arial" panose="020B0604020202020204" pitchFamily="34" charset="0"/>
              <a:buChar char="•"/>
            </a:pPr>
            <a:r>
              <a:rPr lang="en-US" dirty="0"/>
              <a:t>When risk score is lower than control group’s average prediction (r&lt;c), the risk assessment exerted a similar influence on participants regardless of the defendant’s race. </a:t>
            </a:r>
          </a:p>
          <a:p>
            <a:pPr marL="628650" lvl="1" indent="-171450">
              <a:buFont typeface="Arial" panose="020B0604020202020204" pitchFamily="34" charset="0"/>
              <a:buChar char="•"/>
            </a:pPr>
            <a:r>
              <a:rPr lang="en-US" dirty="0"/>
              <a:t>Yet, when r&gt;c, the risk assessment exerted more influence on predictions about black defendants than whites.  </a:t>
            </a:r>
          </a:p>
          <a:p>
            <a:pPr marL="457200" lvl="1" indent="0">
              <a:buFont typeface="Arial" panose="020B0604020202020204" pitchFamily="34" charset="0"/>
              <a:buNone/>
            </a:pPr>
            <a:endParaRPr lang="en-US" dirty="0"/>
          </a:p>
          <a:p>
            <a:pPr marL="628650" lvl="1" indent="-171450">
              <a:buFont typeface="Arial" panose="020B0604020202020204" pitchFamily="34" charset="0"/>
              <a:buChar char="•"/>
            </a:pPr>
            <a:r>
              <a:rPr lang="en-US" dirty="0"/>
              <a:t>To explain this result, they regressed the risk score’s influence on each defendant on that defendant’s demographic attributes and criminal background</a:t>
            </a:r>
          </a:p>
          <a:p>
            <a:pPr marL="628650" lvl="1" indent="-171450">
              <a:buFont typeface="Arial" panose="020B0604020202020204" pitchFamily="34" charset="0"/>
              <a:buChar char="•"/>
            </a:pPr>
            <a:r>
              <a:rPr lang="en-US" dirty="0"/>
              <a:t>Risk assessment exerted more influence on participants making predictions about:</a:t>
            </a:r>
          </a:p>
          <a:p>
            <a:pPr marL="1085850" lvl="2" indent="-171450">
              <a:buFont typeface="Arial" panose="020B0604020202020204" pitchFamily="34" charset="0"/>
              <a:buChar char="•"/>
            </a:pPr>
            <a:r>
              <a:rPr lang="en-US" dirty="0"/>
              <a:t>Black defendants</a:t>
            </a:r>
          </a:p>
          <a:p>
            <a:pPr marL="1085850" lvl="2" indent="-171450">
              <a:buFont typeface="Arial" panose="020B0604020202020204" pitchFamily="34" charset="0"/>
              <a:buChar char="•"/>
            </a:pPr>
            <a:r>
              <a:rPr lang="en-US" dirty="0"/>
              <a:t>Defendants who were arrested for a violent crime</a:t>
            </a:r>
          </a:p>
          <a:p>
            <a:pPr marL="1085850" lvl="2" indent="-171450">
              <a:buFont typeface="Arial" panose="020B0604020202020204" pitchFamily="34" charset="0"/>
              <a:buChar char="•"/>
            </a:pPr>
            <a:r>
              <a:rPr lang="en-US" dirty="0"/>
              <a:t>Defendants with more prior convictions</a:t>
            </a:r>
          </a:p>
          <a:p>
            <a:pPr marL="628650" lvl="1" indent="-171450">
              <a:buFont typeface="Arial" panose="020B0604020202020204" pitchFamily="34" charset="0"/>
              <a:buChar char="•"/>
            </a:pPr>
            <a:r>
              <a:rPr lang="en-US" dirty="0"/>
              <a:t>Participants were more strongly influenced to increase their risk predictions for black defendants in two ways:</a:t>
            </a:r>
          </a:p>
          <a:p>
            <a:pPr marL="1085850" lvl="2" indent="-171450">
              <a:buFont typeface="Arial" panose="020B0604020202020204" pitchFamily="34" charset="0"/>
              <a:buChar char="•"/>
            </a:pPr>
            <a:r>
              <a:rPr lang="en-US" dirty="0"/>
              <a:t>Race</a:t>
            </a:r>
          </a:p>
          <a:p>
            <a:pPr marL="1085850" lvl="2" indent="-171450">
              <a:buFont typeface="Arial" panose="020B0604020202020204" pitchFamily="34" charset="0"/>
              <a:buChar char="•"/>
            </a:pPr>
            <a:r>
              <a:rPr lang="en-US" dirty="0"/>
              <a:t>Feature that is correlated with race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a:t>Take-away message:  </a:t>
            </a:r>
            <a:r>
              <a:rPr lang="en-US" sz="1200" b="1" dirty="0">
                <a:sym typeface="Wingdings" panose="05000000000000000000" pitchFamily="2" charset="2"/>
              </a:rPr>
              <a:t>People engage in “disparate interactions”</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16</a:t>
            </a:fld>
            <a:endParaRPr lang="en-US"/>
          </a:p>
        </p:txBody>
      </p:sp>
    </p:spTree>
    <p:extLst>
      <p:ext uri="{BB962C8B-B14F-4D97-AF65-F5344CB8AC3E}">
        <p14:creationId xmlns:p14="http://schemas.microsoft.com/office/powerpoint/2010/main" val="2964359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343"/>
            <a:ext cx="7772400" cy="1102995"/>
          </a:xfrm>
        </p:spPr>
        <p:txBody>
          <a:bodyPr/>
          <a:lstStyle>
            <a:lvl1pPr>
              <a:defRPr>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lumMod val="85000"/>
                    <a:lumOff val="1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1331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749028"/>
            <a:ext cx="4038600" cy="31087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4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6"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49021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6"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2670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57250"/>
          </a:xfrm>
        </p:spPr>
        <p:txBody>
          <a:bodyPr/>
          <a:lstStyle/>
          <a:p>
            <a:r>
              <a:rPr lang="en-US" dirty="0"/>
              <a:t>Click to edit Master title style</a:t>
            </a:r>
          </a:p>
        </p:txBody>
      </p:sp>
      <p:sp>
        <p:nvSpPr>
          <p:cNvPr id="3" name="Content Placeholder 2"/>
          <p:cNvSpPr>
            <a:spLocks noGrp="1"/>
          </p:cNvSpPr>
          <p:nvPr>
            <p:ph idx="1"/>
          </p:nvPr>
        </p:nvSpPr>
        <p:spPr>
          <a:xfrm>
            <a:off x="457200" y="1737360"/>
            <a:ext cx="8229600" cy="29489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078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5" name="Text Placeholder 2"/>
          <p:cNvSpPr>
            <a:spLocks noGrp="1"/>
          </p:cNvSpPr>
          <p:nvPr>
            <p:ph type="body" idx="1"/>
          </p:nvPr>
        </p:nvSpPr>
        <p:spPr>
          <a:xfrm>
            <a:off x="722313" y="2180035"/>
            <a:ext cx="7772400" cy="1125140"/>
          </a:xfrm>
        </p:spPr>
        <p:txBody>
          <a:bodyPr anchor="b"/>
          <a:lstStyle>
            <a:lvl1pPr marL="0" indent="0">
              <a:buNone/>
              <a:defRPr sz="2000">
                <a:solidFill>
                  <a:schemeClr val="tx1">
                    <a:lumMod val="75000"/>
                    <a:lumOff val="2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5988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4470"/>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74470"/>
            <a:ext cx="4038600" cy="301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750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0688" y="641510"/>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920884"/>
            <a:ext cx="5111750" cy="40511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20688" y="1601629"/>
            <a:ext cx="3008313" cy="31418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36964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29050"/>
            <a:ext cx="5486400" cy="42576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8580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254817"/>
            <a:ext cx="5486400" cy="6029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36138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69085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77478"/>
            <a:ext cx="8229600" cy="857250"/>
          </a:xfrm>
        </p:spPr>
        <p:txBody>
          <a:bodyPr/>
          <a:lstStyle/>
          <a:p>
            <a:r>
              <a:rPr lang="en-US"/>
              <a:t>Click to edit Master title style</a:t>
            </a:r>
          </a:p>
        </p:txBody>
      </p:sp>
      <p:sp>
        <p:nvSpPr>
          <p:cNvPr id="3" name="Content Placeholder 2"/>
          <p:cNvSpPr>
            <a:spLocks noGrp="1"/>
          </p:cNvSpPr>
          <p:nvPr>
            <p:ph idx="1"/>
          </p:nvPr>
        </p:nvSpPr>
        <p:spPr>
          <a:xfrm>
            <a:off x="457200" y="1771650"/>
            <a:ext cx="8229600" cy="291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0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7915884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5300" y="1200150"/>
            <a:ext cx="7886700" cy="1752600"/>
          </a:xfrm>
          <a:prstGeom prst="rect">
            <a:avLst/>
          </a:prstGeom>
        </p:spPr>
        <p:txBody>
          <a:bodyPr vert="horz" wrap="square" lIns="91440" tIns="45720" rIns="91440" bIns="45720" rtlCol="0" anchor="b">
            <a:noAutofit/>
          </a:bodyPr>
          <a:lstStyle/>
          <a:p>
            <a:r>
              <a:rPr lang="en-US" dirty="0"/>
              <a:t>Insert your</a:t>
            </a:r>
            <a:br>
              <a:rPr lang="en-US" dirty="0"/>
            </a:br>
            <a:r>
              <a:rPr lang="en-US" dirty="0"/>
              <a:t>headline here</a:t>
            </a:r>
            <a:br>
              <a:rPr lang="en-US" dirty="0"/>
            </a:br>
            <a:r>
              <a:rPr lang="en-US" dirty="0"/>
              <a:t>up to 3 lines</a:t>
            </a:r>
          </a:p>
        </p:txBody>
      </p:sp>
      <p:sp>
        <p:nvSpPr>
          <p:cNvPr id="10" name="Text Placeholder 9"/>
          <p:cNvSpPr>
            <a:spLocks noGrp="1"/>
          </p:cNvSpPr>
          <p:nvPr>
            <p:ph type="body" idx="1"/>
          </p:nvPr>
        </p:nvSpPr>
        <p:spPr>
          <a:xfrm>
            <a:off x="495300" y="3333749"/>
            <a:ext cx="7886700" cy="457201"/>
          </a:xfrm>
          <a:prstGeom prst="rect">
            <a:avLst/>
          </a:prstGeom>
        </p:spPr>
        <p:txBody>
          <a:bodyPr vert="horz" lIns="91440" tIns="45720" rIns="91440" bIns="45720" rtlCol="0">
            <a:noAutofit/>
          </a:bodyPr>
          <a:lstStyle/>
          <a:p>
            <a:pPr lvl="0"/>
            <a:r>
              <a:rPr lang="en-US" dirty="0"/>
              <a:t>Insert your subtitle or any additional description text here up to</a:t>
            </a:r>
            <a:br>
              <a:rPr lang="en-US" dirty="0"/>
            </a:br>
            <a:r>
              <a:rPr lang="en-US" dirty="0"/>
              <a:t>two lines of text or you can delete this text box</a:t>
            </a:r>
          </a:p>
        </p:txBody>
      </p:sp>
      <p:cxnSp>
        <p:nvCxnSpPr>
          <p:cNvPr id="14" name="Straight Connector 13"/>
          <p:cNvCxnSpPr/>
          <p:nvPr userDrawn="1"/>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9"/>
          <p:cNvSpPr txBox="1">
            <a:spLocks/>
          </p:cNvSpPr>
          <p:nvPr userDrawn="1"/>
        </p:nvSpPr>
        <p:spPr>
          <a:xfrm>
            <a:off x="490384" y="41719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050" b="0" i="0" cap="all" baseline="0" dirty="0">
                <a:latin typeface="Arial Black" charset="0"/>
              </a:rPr>
              <a:t>Presenter or speaker name</a:t>
            </a:r>
          </a:p>
          <a:p>
            <a:pPr fontAlgn="auto">
              <a:lnSpc>
                <a:spcPct val="30000"/>
              </a:lnSpc>
              <a:spcAft>
                <a:spcPts val="0"/>
              </a:spcAft>
            </a:pPr>
            <a:r>
              <a:rPr lang="en-US" sz="1050" dirty="0"/>
              <a:t>Position/Role,</a:t>
            </a:r>
            <a:r>
              <a:rPr lang="en-US" sz="1050" baseline="0" dirty="0"/>
              <a:t> The University of Texas at Austin</a:t>
            </a:r>
            <a:endParaRPr lang="en-US" sz="1050" dirty="0"/>
          </a:p>
        </p:txBody>
      </p:sp>
      <p:sp>
        <p:nvSpPr>
          <p:cNvPr id="16" name="Text Placeholder 9"/>
          <p:cNvSpPr txBox="1">
            <a:spLocks/>
          </p:cNvSpPr>
          <p:nvPr userDrawn="1"/>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b="0" i="0" cap="all" baseline="0" dirty="0">
                <a:latin typeface="Arial Black" charset="0"/>
              </a:rPr>
              <a:t>Month 20xx</a:t>
            </a:r>
            <a:endParaRPr lang="en-US" sz="1200" b="0" dirty="0"/>
          </a:p>
        </p:txBody>
      </p:sp>
    </p:spTree>
    <p:extLst>
      <p:ext uri="{BB962C8B-B14F-4D97-AF65-F5344CB8AC3E}">
        <p14:creationId xmlns:p14="http://schemas.microsoft.com/office/powerpoint/2010/main" val="1503322918"/>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p:titleStyle>
    <p:body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286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8239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7" r:id="rId5"/>
    <p:sldLayoutId id="2147483668" r:id="rId6"/>
  </p:sldLayoutIdLst>
  <p:txStyles>
    <p:titleStyle>
      <a:lvl1pPr algn="l" defTabSz="457200" rtl="0" eaLnBrk="1" latinLnBrk="0" hangingPunct="1">
        <a:spcBef>
          <a:spcPct val="0"/>
        </a:spcBef>
        <a:buNone/>
        <a:defRPr sz="4400" kern="1200">
          <a:solidFill>
            <a:schemeClr val="tx1">
              <a:lumMod val="85000"/>
              <a:lumOff val="15000"/>
            </a:schemeClr>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85000"/>
              <a:lumOff val="15000"/>
            </a:schemeClr>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79972"/>
            <a:ext cx="8229600" cy="291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6386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7" r:id="rId5"/>
    <p:sldLayoutId id="2147483678" r:id="rId6"/>
  </p:sldLayoutIdLst>
  <p:txStyles>
    <p:titleStyle>
      <a:lvl1pPr algn="l" defTabSz="457200" rtl="0" eaLnBrk="1" latinLnBrk="0" hangingPunct="1">
        <a:spcBef>
          <a:spcPct val="0"/>
        </a:spcBef>
        <a:buNone/>
        <a:defRPr sz="4400" kern="1200">
          <a:solidFill>
            <a:schemeClr val="tx1">
              <a:lumMod val="75000"/>
              <a:lumOff val="25000"/>
            </a:schemeClr>
          </a:solidFill>
          <a:latin typeface=""/>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p:nvPr/>
        </p:nvCxnSpPr>
        <p:spPr>
          <a:xfrm>
            <a:off x="628650" y="281559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505624" y="4293869"/>
            <a:ext cx="7886700" cy="67055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200" dirty="0"/>
              <a:t>Review presented by</a:t>
            </a:r>
            <a:endParaRPr lang="en-US" sz="1200" b="0" i="0" cap="all" baseline="0" dirty="0">
              <a:latin typeface="Arial Black" charset="0"/>
            </a:endParaRPr>
          </a:p>
          <a:p>
            <a:pPr fontAlgn="auto">
              <a:lnSpc>
                <a:spcPct val="50000"/>
              </a:lnSpc>
              <a:spcAft>
                <a:spcPts val="0"/>
              </a:spcAft>
            </a:pPr>
            <a:r>
              <a:rPr lang="en-US" sz="1200" b="1" dirty="0"/>
              <a:t>Mai </a:t>
            </a:r>
            <a:r>
              <a:rPr lang="en-US" sz="1200" b="1"/>
              <a:t>Lee Chang, </a:t>
            </a:r>
            <a:r>
              <a:rPr lang="en-US" sz="1200" b="1" dirty="0"/>
              <a:t>Marius Arvinte</a:t>
            </a:r>
          </a:p>
          <a:p>
            <a:pPr fontAlgn="auto">
              <a:lnSpc>
                <a:spcPct val="30000"/>
              </a:lnSpc>
              <a:spcAft>
                <a:spcPts val="0"/>
              </a:spcAft>
            </a:pPr>
            <a:r>
              <a:rPr lang="en-US" sz="1200" baseline="0" dirty="0"/>
              <a:t>The University of Texas at Austin</a:t>
            </a:r>
            <a:endParaRPr lang="en-US" sz="1200" dirty="0"/>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1200" cap="all" dirty="0">
                <a:latin typeface="Arial Black" charset="0"/>
              </a:rPr>
              <a:t>April 11, 2019</a:t>
            </a:r>
            <a:endParaRPr lang="en-US" sz="1200" b="0" dirty="0"/>
          </a:p>
        </p:txBody>
      </p:sp>
      <p:sp>
        <p:nvSpPr>
          <p:cNvPr id="13" name="Title Placeholder 7"/>
          <p:cNvSpPr txBox="1">
            <a:spLocks/>
          </p:cNvSpPr>
          <p:nvPr/>
        </p:nvSpPr>
        <p:spPr>
          <a:xfrm>
            <a:off x="502920" y="453390"/>
            <a:ext cx="7874164" cy="22098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fontAlgn="auto">
              <a:spcAft>
                <a:spcPts val="0"/>
              </a:spcAft>
            </a:pPr>
            <a:r>
              <a:rPr lang="en-US" sz="2400" dirty="0"/>
              <a:t>Disparate interactions: an algorithm-in-the-loop analysis of fairness in risk assessments</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8699" y="320040"/>
            <a:ext cx="1877397" cy="914400"/>
          </a:xfrm>
          <a:prstGeom prst="rect">
            <a:avLst/>
          </a:prstGeom>
        </p:spPr>
      </p:pic>
      <p:sp>
        <p:nvSpPr>
          <p:cNvPr id="7" name="Text Placeholder 9"/>
          <p:cNvSpPr txBox="1">
            <a:spLocks/>
          </p:cNvSpPr>
          <p:nvPr/>
        </p:nvSpPr>
        <p:spPr>
          <a:xfrm>
            <a:off x="548640" y="2876549"/>
            <a:ext cx="7886700" cy="4572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b="1" dirty="0"/>
              <a:t>B. Green, Y. Chen, 2019 FAT Conference</a:t>
            </a:r>
          </a:p>
        </p:txBody>
      </p:sp>
    </p:spTree>
    <p:extLst>
      <p:ext uri="{BB962C8B-B14F-4D97-AF65-F5344CB8AC3E}">
        <p14:creationId xmlns:p14="http://schemas.microsoft.com/office/powerpoint/2010/main" val="757240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Human-Subjects Experimental Design</a:t>
            </a:r>
          </a:p>
        </p:txBody>
      </p:sp>
      <p:sp>
        <p:nvSpPr>
          <p:cNvPr id="5" name="TextBox 4"/>
          <p:cNvSpPr txBox="1"/>
          <p:nvPr/>
        </p:nvSpPr>
        <p:spPr>
          <a:xfrm>
            <a:off x="152400" y="1047750"/>
            <a:ext cx="8686800" cy="3908762"/>
          </a:xfrm>
          <a:prstGeom prst="rect">
            <a:avLst/>
          </a:prstGeom>
          <a:noFill/>
        </p:spPr>
        <p:txBody>
          <a:bodyPr wrap="square" rtlCol="0">
            <a:spAutoFit/>
          </a:bodyPr>
          <a:lstStyle/>
          <a:p>
            <a:pPr marL="282575" indent="-282575">
              <a:buFont typeface="Arial" panose="020B0604020202020204" pitchFamily="34" charset="0"/>
              <a:buChar char="•"/>
            </a:pPr>
            <a:r>
              <a:rPr lang="en-US" sz="1600" b="1" dirty="0"/>
              <a:t>Procedure</a:t>
            </a:r>
          </a:p>
          <a:p>
            <a:pPr marL="739775" lvl="1" indent="-282575">
              <a:buFont typeface="Arial" panose="020B0604020202020204" pitchFamily="34" charset="0"/>
              <a:buChar char="•"/>
            </a:pPr>
            <a:r>
              <a:rPr lang="en-US" sz="1400" dirty="0"/>
              <a:t>Consent</a:t>
            </a:r>
          </a:p>
          <a:p>
            <a:pPr marL="739775" lvl="1" indent="-282575">
              <a:buFont typeface="Arial" panose="020B0604020202020204" pitchFamily="34" charset="0"/>
              <a:buChar char="•"/>
            </a:pPr>
            <a:r>
              <a:rPr lang="en-US" sz="1400" dirty="0"/>
              <a:t>Tutorial (task description, pretrial release background info)</a:t>
            </a:r>
          </a:p>
          <a:p>
            <a:pPr marL="1196975" lvl="2" indent="-282575">
              <a:buFont typeface="Arial" panose="020B0604020202020204" pitchFamily="34" charset="0"/>
              <a:buChar char="•"/>
            </a:pPr>
            <a:r>
              <a:rPr lang="en-US" sz="1400" dirty="0"/>
              <a:t>Comprehension task</a:t>
            </a:r>
          </a:p>
          <a:p>
            <a:pPr marL="739775" lvl="1" indent="-282575">
              <a:buFont typeface="Arial" panose="020B0604020202020204" pitchFamily="34" charset="0"/>
              <a:buChar char="•"/>
            </a:pPr>
            <a:r>
              <a:rPr lang="en-US" sz="1400" dirty="0"/>
              <a:t>Intro survey</a:t>
            </a:r>
          </a:p>
          <a:p>
            <a:pPr marL="739775" lvl="1" indent="-282575">
              <a:buFont typeface="Arial" panose="020B0604020202020204" pitchFamily="34" charset="0"/>
              <a:buChar char="•"/>
            </a:pPr>
            <a:r>
              <a:rPr lang="en-US" sz="1400" dirty="0"/>
              <a:t>Series of predictions (25)</a:t>
            </a:r>
          </a:p>
          <a:p>
            <a:pPr marL="739775" lvl="1" indent="-282575">
              <a:buFont typeface="Arial" panose="020B0604020202020204" pitchFamily="34" charset="0"/>
              <a:buChar char="•"/>
            </a:pPr>
            <a:r>
              <a:rPr lang="en-US" sz="1400" dirty="0"/>
              <a:t>Exit survey</a:t>
            </a:r>
          </a:p>
          <a:p>
            <a:pPr lvl="1"/>
            <a:endParaRPr lang="en-US" sz="1400" dirty="0"/>
          </a:p>
          <a:p>
            <a:pPr marL="282575" indent="-282575">
              <a:buFont typeface="Arial" panose="020B0604020202020204" pitchFamily="34" charset="0"/>
              <a:buChar char="•"/>
            </a:pPr>
            <a:r>
              <a:rPr lang="en-US" sz="1600" b="1" dirty="0"/>
              <a:t>Independent Variable</a:t>
            </a:r>
          </a:p>
          <a:p>
            <a:pPr marL="739775" lvl="1" indent="-282575">
              <a:buFont typeface="Arial" panose="020B0604020202020204" pitchFamily="34" charset="0"/>
              <a:buChar char="•"/>
            </a:pPr>
            <a:r>
              <a:rPr lang="en-US" sz="1400" dirty="0"/>
              <a:t>Control Group: demographic info</a:t>
            </a:r>
          </a:p>
          <a:p>
            <a:pPr marL="739775" lvl="1" indent="-282575">
              <a:buFont typeface="Arial" panose="020B0604020202020204" pitchFamily="34" charset="0"/>
              <a:buChar char="•"/>
            </a:pPr>
            <a:r>
              <a:rPr lang="en-US" sz="1400" dirty="0"/>
              <a:t>Treatment Group:  demographic info + risk assessment’s prediction</a:t>
            </a:r>
          </a:p>
          <a:p>
            <a:pPr marL="282575" indent="-282575">
              <a:buFont typeface="Arial" panose="020B0604020202020204" pitchFamily="34" charset="0"/>
              <a:buChar char="•"/>
            </a:pPr>
            <a:endParaRPr lang="en-US" sz="1600" b="1" dirty="0"/>
          </a:p>
          <a:p>
            <a:pPr marL="282575" indent="-282575">
              <a:buFont typeface="Arial" panose="020B0604020202020204" pitchFamily="34" charset="0"/>
              <a:buChar char="•"/>
            </a:pPr>
            <a:r>
              <a:rPr lang="en-US" sz="1600" b="1" dirty="0"/>
              <a:t>Design:  between-subjects study</a:t>
            </a:r>
          </a:p>
          <a:p>
            <a:pPr marL="282575" indent="-282575">
              <a:buFont typeface="Arial" panose="020B0604020202020204" pitchFamily="34" charset="0"/>
              <a:buChar char="•"/>
            </a:pPr>
            <a:endParaRPr lang="en-US" sz="1600" b="1" dirty="0"/>
          </a:p>
          <a:p>
            <a:pPr lvl="1"/>
            <a:endParaRPr lang="en-US" sz="1400" dirty="0"/>
          </a:p>
          <a:p>
            <a:pPr marL="282575" indent="-282575">
              <a:buFont typeface="Arial" panose="020B0604020202020204" pitchFamily="34" charset="0"/>
              <a:buChar char="•"/>
            </a:pPr>
            <a:endParaRPr lang="en-US" sz="1400" dirty="0"/>
          </a:p>
          <a:p>
            <a:pPr marL="282575" indent="-282575">
              <a:buFont typeface="Arial" panose="020B0604020202020204" pitchFamily="34" charset="0"/>
              <a:buChar char="•"/>
            </a:pPr>
            <a:endParaRPr lang="en-US" sz="1400" dirty="0">
              <a:sym typeface="Wingdings" panose="05000000000000000000" pitchFamily="2" charset="2"/>
            </a:endParaRPr>
          </a:p>
        </p:txBody>
      </p:sp>
    </p:spTree>
    <p:extLst>
      <p:ext uri="{BB962C8B-B14F-4D97-AF65-F5344CB8AC3E}">
        <p14:creationId xmlns:p14="http://schemas.microsoft.com/office/powerpoint/2010/main" val="423610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Human-Subjects Experimental Design</a:t>
            </a:r>
          </a:p>
        </p:txBody>
      </p:sp>
      <mc:AlternateContent xmlns:mc="http://schemas.openxmlformats.org/markup-compatibility/2006" xmlns:a14="http://schemas.microsoft.com/office/drawing/2010/main">
        <mc:Choice Requires="a14">
          <p:sp>
            <p:nvSpPr>
              <p:cNvPr id="5" name="TextBox 4"/>
              <p:cNvSpPr txBox="1"/>
              <p:nvPr/>
            </p:nvSpPr>
            <p:spPr>
              <a:xfrm>
                <a:off x="152400" y="1047750"/>
                <a:ext cx="8686800" cy="1846659"/>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a:t>
                </a:r>
                <a:r>
                  <a:rPr lang="en-US" sz="1600" b="1" dirty="0"/>
                  <a:t>articipants</a:t>
                </a:r>
              </a:p>
              <a:p>
                <a:pPr marL="739775" lvl="1" indent="-282575">
                  <a:buFont typeface="Arial" panose="020B0604020202020204" pitchFamily="34" charset="0"/>
                  <a:buChar char="•"/>
                </a:pPr>
                <a:r>
                  <a:rPr lang="en-US" sz="1400" dirty="0"/>
                  <a:t>Mechanical Turk (U.S.): 554</a:t>
                </a:r>
              </a:p>
              <a:p>
                <a:pPr marL="739775" lvl="1" indent="-282575">
                  <a:buFont typeface="Arial" panose="020B0604020202020204" pitchFamily="34" charset="0"/>
                  <a:buChar char="•"/>
                </a:pPr>
                <a:r>
                  <a:rPr lang="en-US" sz="1400" dirty="0"/>
                  <a:t>$2 for survey + max reward of $2 based on Brier score function: </a:t>
                </a:r>
              </a:p>
              <a:p>
                <a:pPr lvl="1"/>
                <a14:m>
                  <m:oMathPara xmlns:m="http://schemas.openxmlformats.org/officeDocument/2006/math">
                    <m:oMathParaPr>
                      <m:jc m:val="centerGroup"/>
                    </m:oMathParaPr>
                    <m:oMath xmlns:m="http://schemas.openxmlformats.org/officeDocument/2006/math">
                      <m:r>
                        <m:rPr>
                          <m:sty m:val="p"/>
                        </m:rPr>
                        <a:rPr lang="en-US" sz="1400">
                          <a:latin typeface="Cambria Math" panose="02040503050406030204" pitchFamily="18" charset="0"/>
                        </a:rPr>
                        <m:t>reward</m:t>
                      </m:r>
                      <m:r>
                        <a:rPr lang="en-US" sz="1400">
                          <a:latin typeface="Cambria Math" panose="02040503050406030204" pitchFamily="18" charset="0"/>
                        </a:rPr>
                        <m:t> </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𝑝𝑟𝑒𝑑𝑖𝑐𝑡𝑖𝑜𝑛</m:t>
                                  </m:r>
                                  <m:r>
                                    <a:rPr lang="en-US" sz="1400" i="1">
                                      <a:latin typeface="Cambria Math" panose="02040503050406030204" pitchFamily="18" charset="0"/>
                                    </a:rPr>
                                    <m:t> −</m:t>
                                  </m:r>
                                  <m:r>
                                    <a:rPr lang="en-US" sz="1400" i="1">
                                      <a:latin typeface="Cambria Math" panose="02040503050406030204" pitchFamily="18" charset="0"/>
                                    </a:rPr>
                                    <m:t>𝑜𝑢𝑡𝑐𝑜𝑚𝑒</m:t>
                                  </m:r>
                                </m:e>
                              </m:d>
                            </m:e>
                            <m:sup>
                              <m:r>
                                <a:rPr lang="en-US" sz="1400" i="1">
                                  <a:latin typeface="Cambria Math" panose="02040503050406030204" pitchFamily="18" charset="0"/>
                                </a:rPr>
                                <m:t>2</m:t>
                              </m:r>
                            </m:sup>
                          </m:sSup>
                        </m:e>
                      </m:d>
                    </m:oMath>
                  </m:oMathPara>
                </a14:m>
                <a:endParaRPr lang="en-US" sz="1400" dirty="0"/>
              </a:p>
              <a:p>
                <a:pPr marL="282575" indent="-282575">
                  <a:buFont typeface="Arial" panose="020B0604020202020204" pitchFamily="34" charset="0"/>
                  <a:buChar char="•"/>
                </a:pPr>
                <a:endParaRPr lang="en-US" sz="1400" dirty="0"/>
              </a:p>
              <a:p>
                <a:pPr marL="739775" lvl="1" indent="-282575">
                  <a:buFont typeface="Arial" panose="020B0604020202020204" pitchFamily="34" charset="0"/>
                  <a:buChar char="•"/>
                </a:pPr>
                <a:endParaRPr lang="en-US" sz="1400" dirty="0"/>
              </a:p>
              <a:p>
                <a:pPr marL="282575" indent="-282575">
                  <a:buFont typeface="Arial" panose="020B0604020202020204" pitchFamily="34" charset="0"/>
                  <a:buChar char="•"/>
                </a:pPr>
                <a:endParaRPr lang="en-US" sz="1400" dirty="0"/>
              </a:p>
              <a:p>
                <a:pPr marL="282575" indent="-282575">
                  <a:buFont typeface="Arial" panose="020B0604020202020204" pitchFamily="34" charset="0"/>
                  <a:buChar char="•"/>
                </a:pPr>
                <a:endParaRPr lang="en-US" sz="1400" dirty="0">
                  <a:sym typeface="Wingdings" panose="05000000000000000000" pitchFamily="2" charset="2"/>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2400" y="1047750"/>
                <a:ext cx="8686800" cy="1846659"/>
              </a:xfrm>
              <a:prstGeom prst="rect">
                <a:avLst/>
              </a:prstGeom>
              <a:blipFill>
                <a:blip r:embed="rId3"/>
                <a:stretch>
                  <a:fillRect l="-70" t="-99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31B23DA-00BD-46FB-B2F0-109DEDC6A7F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7229"/>
          <a:stretch/>
        </p:blipFill>
        <p:spPr>
          <a:xfrm>
            <a:off x="2659287" y="2343151"/>
            <a:ext cx="3825425" cy="2514600"/>
          </a:xfrm>
          <a:prstGeom prst="rect">
            <a:avLst/>
          </a:prstGeom>
        </p:spPr>
      </p:pic>
      <p:sp>
        <p:nvSpPr>
          <p:cNvPr id="7" name="Rectangle 6">
            <a:extLst>
              <a:ext uri="{FF2B5EF4-FFF2-40B4-BE49-F238E27FC236}">
                <a16:creationId xmlns:a16="http://schemas.microsoft.com/office/drawing/2014/main" id="{43549211-D758-4C9F-A971-8F08199C00EA}"/>
              </a:ext>
            </a:extLst>
          </p:cNvPr>
          <p:cNvSpPr/>
          <p:nvPr/>
        </p:nvSpPr>
        <p:spPr>
          <a:xfrm>
            <a:off x="5029200" y="2606278"/>
            <a:ext cx="1295400" cy="1524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709DBD-23CD-4421-8D19-E9A5CEF59CB2}"/>
              </a:ext>
            </a:extLst>
          </p:cNvPr>
          <p:cNvSpPr/>
          <p:nvPr/>
        </p:nvSpPr>
        <p:spPr>
          <a:xfrm>
            <a:off x="5029200" y="3144381"/>
            <a:ext cx="1295400" cy="1524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B47BDE-5632-440E-9330-7E8B75664AD6}"/>
              </a:ext>
            </a:extLst>
          </p:cNvPr>
          <p:cNvSpPr/>
          <p:nvPr/>
        </p:nvSpPr>
        <p:spPr>
          <a:xfrm>
            <a:off x="5029200" y="4171950"/>
            <a:ext cx="1295400" cy="3048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9C60E8-7ECC-484A-B5DE-F0895C80D83E}"/>
              </a:ext>
            </a:extLst>
          </p:cNvPr>
          <p:cNvSpPr/>
          <p:nvPr/>
        </p:nvSpPr>
        <p:spPr>
          <a:xfrm>
            <a:off x="5029200" y="3943350"/>
            <a:ext cx="12954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E4308C1-25A3-4EAB-9422-BC6C51551BAD}"/>
              </a:ext>
            </a:extLst>
          </p:cNvPr>
          <p:cNvSpPr txBox="1"/>
          <p:nvPr/>
        </p:nvSpPr>
        <p:spPr>
          <a:xfrm>
            <a:off x="6484712" y="2420868"/>
            <a:ext cx="2278288" cy="523220"/>
          </a:xfrm>
          <a:prstGeom prst="rect">
            <a:avLst/>
          </a:prstGeom>
          <a:noFill/>
        </p:spPr>
        <p:txBody>
          <a:bodyPr wrap="square" rtlCol="0">
            <a:spAutoFit/>
          </a:bodyPr>
          <a:lstStyle/>
          <a:p>
            <a:r>
              <a:rPr lang="en-US" sz="1400" dirty="0">
                <a:solidFill>
                  <a:srgbClr val="FF0000"/>
                </a:solidFill>
              </a:rPr>
              <a:t>1,350 more predictions in Treatment Group</a:t>
            </a:r>
          </a:p>
        </p:txBody>
      </p:sp>
    </p:spTree>
    <p:extLst>
      <p:ext uri="{BB962C8B-B14F-4D97-AF65-F5344CB8AC3E}">
        <p14:creationId xmlns:p14="http://schemas.microsoft.com/office/powerpoint/2010/main" val="306093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Results (H1 – Performance)</a:t>
            </a:r>
          </a:p>
        </p:txBody>
      </p:sp>
      <p:pic>
        <p:nvPicPr>
          <p:cNvPr id="4" name="Picture 3">
            <a:extLst>
              <a:ext uri="{FF2B5EF4-FFF2-40B4-BE49-F238E27FC236}">
                <a16:creationId xmlns:a16="http://schemas.microsoft.com/office/drawing/2014/main" id="{39AF5558-D86A-45AD-A41F-7C7C07F44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20832"/>
            <a:ext cx="5748821" cy="1375921"/>
          </a:xfrm>
          <a:prstGeom prst="rect">
            <a:avLst/>
          </a:prstGeom>
        </p:spPr>
      </p:pic>
      <p:sp>
        <p:nvSpPr>
          <p:cNvPr id="6" name="Rectangle 5">
            <a:extLst>
              <a:ext uri="{FF2B5EF4-FFF2-40B4-BE49-F238E27FC236}">
                <a16:creationId xmlns:a16="http://schemas.microsoft.com/office/drawing/2014/main" id="{0C33CA17-E290-4E58-9769-83A1D7AC882F}"/>
              </a:ext>
            </a:extLst>
          </p:cNvPr>
          <p:cNvSpPr/>
          <p:nvPr/>
        </p:nvSpPr>
        <p:spPr>
          <a:xfrm>
            <a:off x="4297680" y="2190750"/>
            <a:ext cx="1950720" cy="4572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770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Results (H1 – Performance)</a:t>
            </a:r>
          </a:p>
        </p:txBody>
      </p:sp>
      <p:pic>
        <p:nvPicPr>
          <p:cNvPr id="5" name="Picture 4">
            <a:extLst>
              <a:ext uri="{FF2B5EF4-FFF2-40B4-BE49-F238E27FC236}">
                <a16:creationId xmlns:a16="http://schemas.microsoft.com/office/drawing/2014/main" id="{91F96033-88C2-4640-BDDC-8260C197C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260900"/>
            <a:ext cx="5075618" cy="3372060"/>
          </a:xfrm>
          <a:prstGeom prst="rect">
            <a:avLst/>
          </a:prstGeom>
        </p:spPr>
      </p:pic>
    </p:spTree>
    <p:extLst>
      <p:ext uri="{BB962C8B-B14F-4D97-AF65-F5344CB8AC3E}">
        <p14:creationId xmlns:p14="http://schemas.microsoft.com/office/powerpoint/2010/main" val="3886865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Results (H2 – Evaluation)</a:t>
            </a:r>
          </a:p>
        </p:txBody>
      </p:sp>
      <p:pic>
        <p:nvPicPr>
          <p:cNvPr id="4" name="Picture 3">
            <a:extLst>
              <a:ext uri="{FF2B5EF4-FFF2-40B4-BE49-F238E27FC236}">
                <a16:creationId xmlns:a16="http://schemas.microsoft.com/office/drawing/2014/main" id="{45385793-B007-47DB-8B0B-765B41EFF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97" y="987033"/>
            <a:ext cx="5804606" cy="4152657"/>
          </a:xfrm>
          <a:prstGeom prst="rect">
            <a:avLst/>
          </a:prstGeom>
        </p:spPr>
      </p:pic>
      <p:sp>
        <p:nvSpPr>
          <p:cNvPr id="6" name="TextBox 5">
            <a:extLst>
              <a:ext uri="{FF2B5EF4-FFF2-40B4-BE49-F238E27FC236}">
                <a16:creationId xmlns:a16="http://schemas.microsoft.com/office/drawing/2014/main" id="{51D21A04-E459-4AEB-B6FB-25B963B9B28E}"/>
              </a:ext>
            </a:extLst>
          </p:cNvPr>
          <p:cNvSpPr txBox="1"/>
          <p:nvPr/>
        </p:nvSpPr>
        <p:spPr>
          <a:xfrm>
            <a:off x="1828800" y="2728319"/>
            <a:ext cx="838200" cy="246221"/>
          </a:xfrm>
          <a:prstGeom prst="rect">
            <a:avLst/>
          </a:prstGeom>
          <a:noFill/>
        </p:spPr>
        <p:txBody>
          <a:bodyPr wrap="square" rtlCol="0">
            <a:spAutoFit/>
          </a:bodyPr>
          <a:lstStyle/>
          <a:p>
            <a:r>
              <a:rPr lang="en-US" sz="1000" dirty="0"/>
              <a:t>(Not at all)</a:t>
            </a:r>
          </a:p>
        </p:txBody>
      </p:sp>
      <p:sp>
        <p:nvSpPr>
          <p:cNvPr id="7" name="TextBox 6">
            <a:extLst>
              <a:ext uri="{FF2B5EF4-FFF2-40B4-BE49-F238E27FC236}">
                <a16:creationId xmlns:a16="http://schemas.microsoft.com/office/drawing/2014/main" id="{D10E824F-4EBD-4A26-AB4D-54221F28B0D5}"/>
              </a:ext>
            </a:extLst>
          </p:cNvPr>
          <p:cNvSpPr txBox="1"/>
          <p:nvPr/>
        </p:nvSpPr>
        <p:spPr>
          <a:xfrm>
            <a:off x="3886200" y="2728319"/>
            <a:ext cx="838200" cy="246221"/>
          </a:xfrm>
          <a:prstGeom prst="rect">
            <a:avLst/>
          </a:prstGeom>
          <a:noFill/>
        </p:spPr>
        <p:txBody>
          <a:bodyPr wrap="square" rtlCol="0">
            <a:spAutoFit/>
          </a:bodyPr>
          <a:lstStyle/>
          <a:p>
            <a:r>
              <a:rPr lang="en-US" sz="1000" dirty="0"/>
              <a:t>(Extremely)</a:t>
            </a:r>
          </a:p>
        </p:txBody>
      </p:sp>
    </p:spTree>
    <p:extLst>
      <p:ext uri="{BB962C8B-B14F-4D97-AF65-F5344CB8AC3E}">
        <p14:creationId xmlns:p14="http://schemas.microsoft.com/office/powerpoint/2010/main" val="14302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Results (H3 – Bias)</a:t>
            </a:r>
          </a:p>
        </p:txBody>
      </p:sp>
      <p:grpSp>
        <p:nvGrpSpPr>
          <p:cNvPr id="11" name="Group 10">
            <a:extLst>
              <a:ext uri="{FF2B5EF4-FFF2-40B4-BE49-F238E27FC236}">
                <a16:creationId xmlns:a16="http://schemas.microsoft.com/office/drawing/2014/main" id="{49EB1256-DD66-4033-94DF-4322BC612C1B}"/>
              </a:ext>
            </a:extLst>
          </p:cNvPr>
          <p:cNvGrpSpPr/>
          <p:nvPr/>
        </p:nvGrpSpPr>
        <p:grpSpPr>
          <a:xfrm>
            <a:off x="228600" y="1200150"/>
            <a:ext cx="6781800" cy="2415436"/>
            <a:chOff x="533400" y="1133344"/>
            <a:chExt cx="8077200" cy="2876811"/>
          </a:xfrm>
        </p:grpSpPr>
        <p:pic>
          <p:nvPicPr>
            <p:cNvPr id="5" name="Picture 4">
              <a:extLst>
                <a:ext uri="{FF2B5EF4-FFF2-40B4-BE49-F238E27FC236}">
                  <a16:creationId xmlns:a16="http://schemas.microsoft.com/office/drawing/2014/main" id="{4CF8F9DE-D4BB-45F3-A1A5-6C8765931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33344"/>
              <a:ext cx="8077200" cy="2876811"/>
            </a:xfrm>
            <a:prstGeom prst="rect">
              <a:avLst/>
            </a:prstGeom>
          </p:spPr>
        </p:pic>
        <p:sp>
          <p:nvSpPr>
            <p:cNvPr id="8" name="Rectangle 7">
              <a:extLst>
                <a:ext uri="{FF2B5EF4-FFF2-40B4-BE49-F238E27FC236}">
                  <a16:creationId xmlns:a16="http://schemas.microsoft.com/office/drawing/2014/main" id="{6D79896A-E99C-47B3-85DA-670BA592D1A8}"/>
                </a:ext>
              </a:extLst>
            </p:cNvPr>
            <p:cNvSpPr/>
            <p:nvPr/>
          </p:nvSpPr>
          <p:spPr>
            <a:xfrm>
              <a:off x="3429000" y="1200150"/>
              <a:ext cx="426720" cy="1524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F6599F-2F16-4FF2-9D37-9526FDCE1B90}"/>
                </a:ext>
              </a:extLst>
            </p:cNvPr>
            <p:cNvSpPr/>
            <p:nvPr/>
          </p:nvSpPr>
          <p:spPr>
            <a:xfrm>
              <a:off x="3429000" y="3409950"/>
              <a:ext cx="426720" cy="1524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45BA87-006C-49ED-9F39-83B9482D73AB}"/>
                </a:ext>
              </a:extLst>
            </p:cNvPr>
            <p:cNvSpPr/>
            <p:nvPr/>
          </p:nvSpPr>
          <p:spPr>
            <a:xfrm>
              <a:off x="4754880" y="2647950"/>
              <a:ext cx="960120" cy="228600"/>
            </a:xfrm>
            <a:prstGeom prst="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ight Brace 11">
            <a:extLst>
              <a:ext uri="{FF2B5EF4-FFF2-40B4-BE49-F238E27FC236}">
                <a16:creationId xmlns:a16="http://schemas.microsoft.com/office/drawing/2014/main" id="{9911BB3A-FAD2-41F2-9652-DBFAF431E302}"/>
              </a:ext>
            </a:extLst>
          </p:cNvPr>
          <p:cNvSpPr/>
          <p:nvPr/>
        </p:nvSpPr>
        <p:spPr>
          <a:xfrm>
            <a:off x="7010400" y="1320221"/>
            <a:ext cx="304800" cy="88274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DA71AF0-CA8C-408B-9B9F-CA328A1CF0A7}"/>
              </a:ext>
            </a:extLst>
          </p:cNvPr>
          <p:cNvSpPr txBox="1"/>
          <p:nvPr/>
        </p:nvSpPr>
        <p:spPr>
          <a:xfrm>
            <a:off x="7467600" y="1384201"/>
            <a:ext cx="1828800" cy="707886"/>
          </a:xfrm>
          <a:prstGeom prst="rect">
            <a:avLst/>
          </a:prstGeom>
          <a:noFill/>
        </p:spPr>
        <p:txBody>
          <a:bodyPr wrap="square" rtlCol="0">
            <a:spAutoFit/>
          </a:bodyPr>
          <a:lstStyle/>
          <a:p>
            <a:r>
              <a:rPr lang="en-US" sz="2000" i="1" dirty="0">
                <a:solidFill>
                  <a:srgbClr val="FF0000"/>
                </a:solidFill>
              </a:rPr>
              <a:t>Disparate interactions</a:t>
            </a:r>
          </a:p>
        </p:txBody>
      </p:sp>
    </p:spTree>
    <p:extLst>
      <p:ext uri="{BB962C8B-B14F-4D97-AF65-F5344CB8AC3E}">
        <p14:creationId xmlns:p14="http://schemas.microsoft.com/office/powerpoint/2010/main" val="419909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Results (H3 – Bias)</a:t>
            </a:r>
          </a:p>
        </p:txBody>
      </p:sp>
      <p:pic>
        <p:nvPicPr>
          <p:cNvPr id="4" name="Picture 3">
            <a:extLst>
              <a:ext uri="{FF2B5EF4-FFF2-40B4-BE49-F238E27FC236}">
                <a16:creationId xmlns:a16="http://schemas.microsoft.com/office/drawing/2014/main" id="{196D7223-1A2E-4DBC-A563-36A9A6228C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143" y="1270342"/>
            <a:ext cx="3505200" cy="2688493"/>
          </a:xfrm>
          <a:prstGeom prst="rect">
            <a:avLst/>
          </a:prstGeom>
        </p:spPr>
      </p:pic>
      <p:pic>
        <p:nvPicPr>
          <p:cNvPr id="5" name="Picture 4">
            <a:extLst>
              <a:ext uri="{FF2B5EF4-FFF2-40B4-BE49-F238E27FC236}">
                <a16:creationId xmlns:a16="http://schemas.microsoft.com/office/drawing/2014/main" id="{FB80EAC4-17DF-48FC-B8CE-8DCFC4A63E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7600" y="1238213"/>
            <a:ext cx="5432674" cy="2601926"/>
          </a:xfrm>
          <a:prstGeom prst="rect">
            <a:avLst/>
          </a:prstGeom>
        </p:spPr>
      </p:pic>
    </p:spTree>
    <p:extLst>
      <p:ext uri="{BB962C8B-B14F-4D97-AF65-F5344CB8AC3E}">
        <p14:creationId xmlns:p14="http://schemas.microsoft.com/office/powerpoint/2010/main" val="679186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a:t>Algorithm-in-the-Loop </a:t>
            </a:r>
            <a:r>
              <a:rPr lang="en-US" sz="2800" dirty="0"/>
              <a:t>Framework</a:t>
            </a:r>
          </a:p>
        </p:txBody>
      </p:sp>
      <p:pic>
        <p:nvPicPr>
          <p:cNvPr id="4" name="Picture 3">
            <a:extLst>
              <a:ext uri="{FF2B5EF4-FFF2-40B4-BE49-F238E27FC236}">
                <a16:creationId xmlns:a16="http://schemas.microsoft.com/office/drawing/2014/main" id="{68065E7B-D0A6-412E-B451-7AAFFFC934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785007"/>
            <a:ext cx="1557818" cy="1573486"/>
          </a:xfrm>
          <a:prstGeom prst="rect">
            <a:avLst/>
          </a:prstGeom>
        </p:spPr>
      </p:pic>
      <p:sp>
        <p:nvSpPr>
          <p:cNvPr id="6" name="Arrow: Right 5">
            <a:extLst>
              <a:ext uri="{FF2B5EF4-FFF2-40B4-BE49-F238E27FC236}">
                <a16:creationId xmlns:a16="http://schemas.microsoft.com/office/drawing/2014/main" id="{06A0100E-B0CA-4ADD-B81B-BEBDFCEEE290}"/>
              </a:ext>
            </a:extLst>
          </p:cNvPr>
          <p:cNvSpPr/>
          <p:nvPr/>
        </p:nvSpPr>
        <p:spPr>
          <a:xfrm>
            <a:off x="2362200" y="2419350"/>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CEAC0CD-A16C-4BAB-87F2-7B564BE84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6" y="1386697"/>
            <a:ext cx="1828803" cy="1216155"/>
          </a:xfrm>
          <a:prstGeom prst="rect">
            <a:avLst/>
          </a:prstGeom>
        </p:spPr>
      </p:pic>
      <p:pic>
        <p:nvPicPr>
          <p:cNvPr id="11" name="Picture 10">
            <a:extLst>
              <a:ext uri="{FF2B5EF4-FFF2-40B4-BE49-F238E27FC236}">
                <a16:creationId xmlns:a16="http://schemas.microsoft.com/office/drawing/2014/main" id="{BBFFEF08-4F3E-444E-A530-F03F44BD6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0081" y="2645274"/>
            <a:ext cx="1423279" cy="1290914"/>
          </a:xfrm>
          <a:prstGeom prst="rect">
            <a:avLst/>
          </a:prstGeom>
        </p:spPr>
      </p:pic>
      <p:grpSp>
        <p:nvGrpSpPr>
          <p:cNvPr id="13" name="Group 12">
            <a:extLst>
              <a:ext uri="{FF2B5EF4-FFF2-40B4-BE49-F238E27FC236}">
                <a16:creationId xmlns:a16="http://schemas.microsoft.com/office/drawing/2014/main" id="{22DBAABC-7AD9-4784-B1A2-9C036314B73D}"/>
              </a:ext>
            </a:extLst>
          </p:cNvPr>
          <p:cNvGrpSpPr/>
          <p:nvPr/>
        </p:nvGrpSpPr>
        <p:grpSpPr>
          <a:xfrm>
            <a:off x="5832262" y="1801816"/>
            <a:ext cx="838200" cy="939143"/>
            <a:chOff x="6324600" y="1785007"/>
            <a:chExt cx="838200" cy="939143"/>
          </a:xfrm>
        </p:grpSpPr>
        <p:sp>
          <p:nvSpPr>
            <p:cNvPr id="7" name="Arrow: Right 6">
              <a:extLst>
                <a:ext uri="{FF2B5EF4-FFF2-40B4-BE49-F238E27FC236}">
                  <a16:creationId xmlns:a16="http://schemas.microsoft.com/office/drawing/2014/main" id="{342ACA6F-3C51-4137-8CDD-845FF6B1163E}"/>
                </a:ext>
              </a:extLst>
            </p:cNvPr>
            <p:cNvSpPr/>
            <p:nvPr/>
          </p:nvSpPr>
          <p:spPr>
            <a:xfrm>
              <a:off x="6324600" y="2419350"/>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5BA1E98-C809-41ED-A411-0E5DB6217430}"/>
                </a:ext>
              </a:extLst>
            </p:cNvPr>
            <p:cNvSpPr txBox="1"/>
            <p:nvPr/>
          </p:nvSpPr>
          <p:spPr>
            <a:xfrm>
              <a:off x="6400800" y="1785007"/>
              <a:ext cx="762000" cy="707886"/>
            </a:xfrm>
            <a:prstGeom prst="rect">
              <a:avLst/>
            </a:prstGeom>
            <a:noFill/>
          </p:spPr>
          <p:txBody>
            <a:bodyPr wrap="square" rtlCol="0">
              <a:spAutoFit/>
            </a:bodyPr>
            <a:lstStyle/>
            <a:p>
              <a:r>
                <a:rPr lang="en-US" sz="4000" b="1" dirty="0">
                  <a:solidFill>
                    <a:srgbClr val="FF0000"/>
                  </a:solidFill>
                </a:rPr>
                <a:t>?</a:t>
              </a:r>
            </a:p>
          </p:txBody>
        </p:sp>
      </p:grpSp>
      <p:pic>
        <p:nvPicPr>
          <p:cNvPr id="15" name="Picture 14">
            <a:extLst>
              <a:ext uri="{FF2B5EF4-FFF2-40B4-BE49-F238E27FC236}">
                <a16:creationId xmlns:a16="http://schemas.microsoft.com/office/drawing/2014/main" id="{462B32CE-C13F-4C45-9CF4-5EA83948E4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2691263"/>
            <a:ext cx="1149470" cy="1244925"/>
          </a:xfrm>
          <a:prstGeom prst="rect">
            <a:avLst/>
          </a:prstGeom>
        </p:spPr>
      </p:pic>
      <p:pic>
        <p:nvPicPr>
          <p:cNvPr id="18" name="Picture 17">
            <a:extLst>
              <a:ext uri="{FF2B5EF4-FFF2-40B4-BE49-F238E27FC236}">
                <a16:creationId xmlns:a16="http://schemas.microsoft.com/office/drawing/2014/main" id="{721B09ED-60D4-4685-B7A1-16F5DB31A3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8806" y="1276350"/>
            <a:ext cx="1825232" cy="1368924"/>
          </a:xfrm>
          <a:prstGeom prst="rect">
            <a:avLst/>
          </a:prstGeom>
        </p:spPr>
      </p:pic>
    </p:spTree>
    <p:extLst>
      <p:ext uri="{BB962C8B-B14F-4D97-AF65-F5344CB8AC3E}">
        <p14:creationId xmlns:p14="http://schemas.microsoft.com/office/powerpoint/2010/main" val="249931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Algorithm-in-the-Loop Framework</a:t>
            </a:r>
          </a:p>
        </p:txBody>
      </p:sp>
      <p:pic>
        <p:nvPicPr>
          <p:cNvPr id="4" name="Picture 3">
            <a:extLst>
              <a:ext uri="{FF2B5EF4-FFF2-40B4-BE49-F238E27FC236}">
                <a16:creationId xmlns:a16="http://schemas.microsoft.com/office/drawing/2014/main" id="{68065E7B-D0A6-412E-B451-7AAFFFC934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6" r="15043"/>
          <a:stretch/>
        </p:blipFill>
        <p:spPr>
          <a:xfrm>
            <a:off x="405288" y="1636674"/>
            <a:ext cx="1854640" cy="1870152"/>
          </a:xfrm>
          <a:prstGeom prst="rect">
            <a:avLst/>
          </a:prstGeom>
        </p:spPr>
      </p:pic>
      <p:sp>
        <p:nvSpPr>
          <p:cNvPr id="6" name="Arrow: Right 5">
            <a:extLst>
              <a:ext uri="{FF2B5EF4-FFF2-40B4-BE49-F238E27FC236}">
                <a16:creationId xmlns:a16="http://schemas.microsoft.com/office/drawing/2014/main" id="{06A0100E-B0CA-4ADD-B81B-BEBDFCEEE290}"/>
              </a:ext>
            </a:extLst>
          </p:cNvPr>
          <p:cNvSpPr/>
          <p:nvPr/>
        </p:nvSpPr>
        <p:spPr>
          <a:xfrm>
            <a:off x="2362200" y="2419350"/>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CEAC0CD-A16C-4BAB-87F2-7B564BE84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6" y="1386697"/>
            <a:ext cx="1828803" cy="1216155"/>
          </a:xfrm>
          <a:prstGeom prst="rect">
            <a:avLst/>
          </a:prstGeom>
        </p:spPr>
      </p:pic>
      <p:pic>
        <p:nvPicPr>
          <p:cNvPr id="11" name="Picture 10">
            <a:extLst>
              <a:ext uri="{FF2B5EF4-FFF2-40B4-BE49-F238E27FC236}">
                <a16:creationId xmlns:a16="http://schemas.microsoft.com/office/drawing/2014/main" id="{BBFFEF08-4F3E-444E-A530-F03F44BD6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0081" y="2645274"/>
            <a:ext cx="1423279" cy="1290914"/>
          </a:xfrm>
          <a:prstGeom prst="rect">
            <a:avLst/>
          </a:prstGeom>
        </p:spPr>
      </p:pic>
      <p:grpSp>
        <p:nvGrpSpPr>
          <p:cNvPr id="13" name="Group 12">
            <a:extLst>
              <a:ext uri="{FF2B5EF4-FFF2-40B4-BE49-F238E27FC236}">
                <a16:creationId xmlns:a16="http://schemas.microsoft.com/office/drawing/2014/main" id="{22DBAABC-7AD9-4784-B1A2-9C036314B73D}"/>
              </a:ext>
            </a:extLst>
          </p:cNvPr>
          <p:cNvGrpSpPr/>
          <p:nvPr/>
        </p:nvGrpSpPr>
        <p:grpSpPr>
          <a:xfrm>
            <a:off x="5832262" y="1801816"/>
            <a:ext cx="838200" cy="939143"/>
            <a:chOff x="6324600" y="1785007"/>
            <a:chExt cx="838200" cy="939143"/>
          </a:xfrm>
        </p:grpSpPr>
        <p:sp>
          <p:nvSpPr>
            <p:cNvPr id="7" name="Arrow: Right 6">
              <a:extLst>
                <a:ext uri="{FF2B5EF4-FFF2-40B4-BE49-F238E27FC236}">
                  <a16:creationId xmlns:a16="http://schemas.microsoft.com/office/drawing/2014/main" id="{342ACA6F-3C51-4137-8CDD-845FF6B1163E}"/>
                </a:ext>
              </a:extLst>
            </p:cNvPr>
            <p:cNvSpPr/>
            <p:nvPr/>
          </p:nvSpPr>
          <p:spPr>
            <a:xfrm>
              <a:off x="6324600" y="2419350"/>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5BA1E98-C809-41ED-A411-0E5DB6217430}"/>
                </a:ext>
              </a:extLst>
            </p:cNvPr>
            <p:cNvSpPr txBox="1"/>
            <p:nvPr/>
          </p:nvSpPr>
          <p:spPr>
            <a:xfrm>
              <a:off x="6400800" y="1785007"/>
              <a:ext cx="762000" cy="707886"/>
            </a:xfrm>
            <a:prstGeom prst="rect">
              <a:avLst/>
            </a:prstGeom>
            <a:noFill/>
          </p:spPr>
          <p:txBody>
            <a:bodyPr wrap="square" rtlCol="0">
              <a:spAutoFit/>
            </a:bodyPr>
            <a:lstStyle/>
            <a:p>
              <a:r>
                <a:rPr lang="en-US" sz="4000" b="1" dirty="0">
                  <a:solidFill>
                    <a:srgbClr val="FF0000"/>
                  </a:solidFill>
                </a:rPr>
                <a:t>?</a:t>
              </a:r>
            </a:p>
          </p:txBody>
        </p:sp>
      </p:grpSp>
      <p:pic>
        <p:nvPicPr>
          <p:cNvPr id="15" name="Picture 14">
            <a:extLst>
              <a:ext uri="{FF2B5EF4-FFF2-40B4-BE49-F238E27FC236}">
                <a16:creationId xmlns:a16="http://schemas.microsoft.com/office/drawing/2014/main" id="{462B32CE-C13F-4C45-9CF4-5EA83948E4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2691263"/>
            <a:ext cx="1149470" cy="1244925"/>
          </a:xfrm>
          <a:prstGeom prst="rect">
            <a:avLst/>
          </a:prstGeom>
        </p:spPr>
      </p:pic>
      <p:pic>
        <p:nvPicPr>
          <p:cNvPr id="18" name="Picture 17">
            <a:extLst>
              <a:ext uri="{FF2B5EF4-FFF2-40B4-BE49-F238E27FC236}">
                <a16:creationId xmlns:a16="http://schemas.microsoft.com/office/drawing/2014/main" id="{721B09ED-60D4-4685-B7A1-16F5DB31A3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8806" y="1276350"/>
            <a:ext cx="1825232" cy="1368924"/>
          </a:xfrm>
          <a:prstGeom prst="rect">
            <a:avLst/>
          </a:prstGeom>
        </p:spPr>
      </p:pic>
    </p:spTree>
    <p:extLst>
      <p:ext uri="{BB962C8B-B14F-4D97-AF65-F5344CB8AC3E}">
        <p14:creationId xmlns:p14="http://schemas.microsoft.com/office/powerpoint/2010/main" val="2383098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065E7B-D0A6-412E-B451-7AAFFFC934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6" r="15043"/>
          <a:stretch/>
        </p:blipFill>
        <p:spPr>
          <a:xfrm>
            <a:off x="87050" y="1636674"/>
            <a:ext cx="1854640" cy="1870152"/>
          </a:xfrm>
          <a:prstGeom prst="rect">
            <a:avLst/>
          </a:prstGeom>
        </p:spPr>
      </p:pic>
      <p:sp>
        <p:nvSpPr>
          <p:cNvPr id="6" name="Arrow: Right 5">
            <a:extLst>
              <a:ext uri="{FF2B5EF4-FFF2-40B4-BE49-F238E27FC236}">
                <a16:creationId xmlns:a16="http://schemas.microsoft.com/office/drawing/2014/main" id="{06A0100E-B0CA-4ADD-B81B-BEBDFCEEE290}"/>
              </a:ext>
            </a:extLst>
          </p:cNvPr>
          <p:cNvSpPr/>
          <p:nvPr/>
        </p:nvSpPr>
        <p:spPr>
          <a:xfrm>
            <a:off x="2043962" y="2419350"/>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CEAC0CD-A16C-4BAB-87F2-7B564BE84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1386697"/>
            <a:ext cx="1828803" cy="1216155"/>
          </a:xfrm>
          <a:prstGeom prst="rect">
            <a:avLst/>
          </a:prstGeom>
        </p:spPr>
      </p:pic>
      <p:pic>
        <p:nvPicPr>
          <p:cNvPr id="11" name="Picture 10">
            <a:extLst>
              <a:ext uri="{FF2B5EF4-FFF2-40B4-BE49-F238E27FC236}">
                <a16:creationId xmlns:a16="http://schemas.microsoft.com/office/drawing/2014/main" id="{BBFFEF08-4F3E-444E-A530-F03F44BD6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2885" y="2645274"/>
            <a:ext cx="1423279" cy="1290914"/>
          </a:xfrm>
          <a:prstGeom prst="rect">
            <a:avLst/>
          </a:prstGeom>
        </p:spPr>
      </p:pic>
      <p:sp>
        <p:nvSpPr>
          <p:cNvPr id="7" name="Arrow: Right 6">
            <a:extLst>
              <a:ext uri="{FF2B5EF4-FFF2-40B4-BE49-F238E27FC236}">
                <a16:creationId xmlns:a16="http://schemas.microsoft.com/office/drawing/2014/main" id="{342ACA6F-3C51-4137-8CDD-845FF6B1163E}"/>
              </a:ext>
            </a:extLst>
          </p:cNvPr>
          <p:cNvSpPr/>
          <p:nvPr/>
        </p:nvSpPr>
        <p:spPr>
          <a:xfrm>
            <a:off x="5029335" y="2419350"/>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6DF6F94-7326-4D03-ABFD-D2130F231701}"/>
              </a:ext>
            </a:extLst>
          </p:cNvPr>
          <p:cNvGrpSpPr/>
          <p:nvPr/>
        </p:nvGrpSpPr>
        <p:grpSpPr>
          <a:xfrm>
            <a:off x="7826256" y="1636673"/>
            <a:ext cx="1340244" cy="2296098"/>
            <a:chOff x="6019800" y="1640090"/>
            <a:chExt cx="1340244" cy="2296098"/>
          </a:xfrm>
        </p:grpSpPr>
        <p:pic>
          <p:nvPicPr>
            <p:cNvPr id="15" name="Picture 14">
              <a:extLst>
                <a:ext uri="{FF2B5EF4-FFF2-40B4-BE49-F238E27FC236}">
                  <a16:creationId xmlns:a16="http://schemas.microsoft.com/office/drawing/2014/main" id="{462B32CE-C13F-4C45-9CF4-5EA83948E4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5194" y="2691263"/>
              <a:ext cx="1149470" cy="1244925"/>
            </a:xfrm>
            <a:prstGeom prst="rect">
              <a:avLst/>
            </a:prstGeom>
          </p:spPr>
        </p:pic>
        <p:pic>
          <p:nvPicPr>
            <p:cNvPr id="18" name="Picture 17">
              <a:extLst>
                <a:ext uri="{FF2B5EF4-FFF2-40B4-BE49-F238E27FC236}">
                  <a16:creationId xmlns:a16="http://schemas.microsoft.com/office/drawing/2014/main" id="{721B09ED-60D4-4685-B7A1-16F5DB31A3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19800" y="1640090"/>
              <a:ext cx="1340244" cy="1005183"/>
            </a:xfrm>
            <a:prstGeom prst="rect">
              <a:avLst/>
            </a:prstGeom>
          </p:spPr>
        </p:pic>
      </p:grpSp>
      <p:grpSp>
        <p:nvGrpSpPr>
          <p:cNvPr id="16" name="Group 15">
            <a:extLst>
              <a:ext uri="{FF2B5EF4-FFF2-40B4-BE49-F238E27FC236}">
                <a16:creationId xmlns:a16="http://schemas.microsoft.com/office/drawing/2014/main" id="{ADCC0434-850D-40CE-83F6-EADE01A7506A}"/>
              </a:ext>
            </a:extLst>
          </p:cNvPr>
          <p:cNvGrpSpPr/>
          <p:nvPr/>
        </p:nvGrpSpPr>
        <p:grpSpPr>
          <a:xfrm>
            <a:off x="7064256" y="1785007"/>
            <a:ext cx="838200" cy="939143"/>
            <a:chOff x="6324600" y="1785007"/>
            <a:chExt cx="838200" cy="939143"/>
          </a:xfrm>
        </p:grpSpPr>
        <p:sp>
          <p:nvSpPr>
            <p:cNvPr id="17" name="Arrow: Right 16">
              <a:extLst>
                <a:ext uri="{FF2B5EF4-FFF2-40B4-BE49-F238E27FC236}">
                  <a16:creationId xmlns:a16="http://schemas.microsoft.com/office/drawing/2014/main" id="{0677390F-F4B6-4433-A2AD-49690973E6F2}"/>
                </a:ext>
              </a:extLst>
            </p:cNvPr>
            <p:cNvSpPr/>
            <p:nvPr/>
          </p:nvSpPr>
          <p:spPr>
            <a:xfrm>
              <a:off x="6324600" y="2419350"/>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E9576C-720F-4EA1-AA1B-FA713D138DA8}"/>
                </a:ext>
              </a:extLst>
            </p:cNvPr>
            <p:cNvSpPr txBox="1"/>
            <p:nvPr/>
          </p:nvSpPr>
          <p:spPr>
            <a:xfrm>
              <a:off x="6400800" y="1785007"/>
              <a:ext cx="762000" cy="707886"/>
            </a:xfrm>
            <a:prstGeom prst="rect">
              <a:avLst/>
            </a:prstGeom>
            <a:noFill/>
          </p:spPr>
          <p:txBody>
            <a:bodyPr wrap="square" rtlCol="0">
              <a:spAutoFit/>
            </a:bodyPr>
            <a:lstStyle/>
            <a:p>
              <a:r>
                <a:rPr lang="en-US" sz="4000" b="1" dirty="0">
                  <a:solidFill>
                    <a:srgbClr val="FF0000"/>
                  </a:solidFill>
                </a:rPr>
                <a:t>?</a:t>
              </a:r>
            </a:p>
          </p:txBody>
        </p:sp>
      </p:grpSp>
      <p:pic>
        <p:nvPicPr>
          <p:cNvPr id="5" name="Picture 4">
            <a:extLst>
              <a:ext uri="{FF2B5EF4-FFF2-40B4-BE49-F238E27FC236}">
                <a16:creationId xmlns:a16="http://schemas.microsoft.com/office/drawing/2014/main" id="{CFDE354E-86F6-4019-A08F-F862270D7EA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725" r="13546"/>
          <a:stretch/>
        </p:blipFill>
        <p:spPr>
          <a:xfrm>
            <a:off x="5967089" y="1785007"/>
            <a:ext cx="1050678" cy="1528718"/>
          </a:xfrm>
          <a:prstGeom prst="rect">
            <a:avLst/>
          </a:prstGeom>
        </p:spPr>
      </p:pic>
      <p:sp>
        <p:nvSpPr>
          <p:cNvPr id="22" name="Title 1">
            <a:extLst>
              <a:ext uri="{FF2B5EF4-FFF2-40B4-BE49-F238E27FC236}">
                <a16:creationId xmlns:a16="http://schemas.microsoft.com/office/drawing/2014/main" id="{B2F7BE4F-E6EB-46DC-9E02-B301785E7388}"/>
              </a:ext>
            </a:extLst>
          </p:cNvPr>
          <p:cNvSpPr txBox="1">
            <a:spLocks/>
          </p:cNvSpPr>
          <p:nvPr/>
        </p:nvSpPr>
        <p:spPr>
          <a:xfrm>
            <a:off x="152400" y="514350"/>
            <a:ext cx="8229600" cy="498872"/>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lumMod val="75000"/>
                    <a:lumOff val="25000"/>
                  </a:schemeClr>
                </a:solidFill>
                <a:latin typeface=""/>
                <a:ea typeface="+mj-ea"/>
                <a:cs typeface="+mj-cs"/>
              </a:defRPr>
            </a:lvl1pPr>
          </a:lstStyle>
          <a:p>
            <a:pPr fontAlgn="auto">
              <a:spcAft>
                <a:spcPts val="0"/>
              </a:spcAft>
            </a:pPr>
            <a:r>
              <a:rPr lang="en-US" sz="2800"/>
              <a:t>Algorithm-in-the-Loop Framework</a:t>
            </a:r>
            <a:endParaRPr lang="en-US" sz="2800" dirty="0"/>
          </a:p>
        </p:txBody>
      </p:sp>
    </p:spTree>
    <p:extLst>
      <p:ext uri="{BB962C8B-B14F-4D97-AF65-F5344CB8AC3E}">
        <p14:creationId xmlns:p14="http://schemas.microsoft.com/office/powerpoint/2010/main" val="110625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0550"/>
            <a:ext cx="8534400" cy="422672"/>
          </a:xfrm>
        </p:spPr>
        <p:txBody>
          <a:bodyPr>
            <a:noAutofit/>
          </a:bodyPr>
          <a:lstStyle/>
          <a:p>
            <a:r>
              <a:rPr lang="en-US" sz="2800" dirty="0"/>
              <a:t>Introduction</a:t>
            </a:r>
          </a:p>
        </p:txBody>
      </p:sp>
      <p:sp>
        <p:nvSpPr>
          <p:cNvPr id="4" name="Rectangle 3"/>
          <p:cNvSpPr/>
          <p:nvPr/>
        </p:nvSpPr>
        <p:spPr>
          <a:xfrm>
            <a:off x="762000" y="2311347"/>
            <a:ext cx="1219200" cy="685800"/>
          </a:xfrm>
          <a:prstGeom prst="rect">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Judge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3139145"/>
            <a:ext cx="1676400" cy="1317651"/>
          </a:xfrm>
          <a:prstGeom prst="rect">
            <a:avLst/>
          </a:prstGeom>
        </p:spPr>
      </p:pic>
      <p:sp>
        <p:nvSpPr>
          <p:cNvPr id="8" name="Cloud 7"/>
          <p:cNvSpPr/>
          <p:nvPr/>
        </p:nvSpPr>
        <p:spPr>
          <a:xfrm>
            <a:off x="3619500" y="2114550"/>
            <a:ext cx="1828800" cy="1079393"/>
          </a:xfrm>
          <a:prstGeom prst="cloud">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Decision-making process</a:t>
            </a:r>
          </a:p>
        </p:txBody>
      </p:sp>
      <p:cxnSp>
        <p:nvCxnSpPr>
          <p:cNvPr id="13" name="Straight Arrow Connector 12"/>
          <p:cNvCxnSpPr>
            <a:stCxn id="4" idx="3"/>
          </p:cNvCxnSpPr>
          <p:nvPr/>
        </p:nvCxnSpPr>
        <p:spPr>
          <a:xfrm>
            <a:off x="1981200" y="2654247"/>
            <a:ext cx="16383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448300" y="2654246"/>
            <a:ext cx="1104900"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553200" y="2311346"/>
            <a:ext cx="1219200" cy="685800"/>
          </a:xfrm>
          <a:prstGeom prst="rect">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Pretrial arrest?</a:t>
            </a:r>
          </a:p>
        </p:txBody>
      </p:sp>
      <p:sp>
        <p:nvSpPr>
          <p:cNvPr id="12" name="Content Placeholder 2"/>
          <p:cNvSpPr>
            <a:spLocks noGrp="1"/>
          </p:cNvSpPr>
          <p:nvPr>
            <p:ph idx="1"/>
          </p:nvPr>
        </p:nvSpPr>
        <p:spPr>
          <a:xfrm>
            <a:off x="304800" y="1130247"/>
            <a:ext cx="8534400" cy="838200"/>
          </a:xfrm>
        </p:spPr>
        <p:txBody>
          <a:bodyPr>
            <a:normAutofit/>
          </a:bodyPr>
          <a:lstStyle/>
          <a:p>
            <a:r>
              <a:rPr lang="en-US" sz="2000" i="1" dirty="0"/>
              <a:t>Classical</a:t>
            </a:r>
            <a:r>
              <a:rPr lang="en-US" sz="2000" dirty="0"/>
              <a:t> decision-making process relies 100% on human expertise/experience.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3409950"/>
            <a:ext cx="1828800" cy="914400"/>
          </a:xfrm>
          <a:prstGeom prst="rect">
            <a:avLst/>
          </a:prstGeom>
        </p:spPr>
      </p:pic>
      <p:sp>
        <p:nvSpPr>
          <p:cNvPr id="10" name="TextBox 9"/>
          <p:cNvSpPr txBox="1"/>
          <p:nvPr/>
        </p:nvSpPr>
        <p:spPr>
          <a:xfrm>
            <a:off x="3505200" y="3394529"/>
            <a:ext cx="2371271" cy="584775"/>
          </a:xfrm>
          <a:prstGeom prst="rect">
            <a:avLst/>
          </a:prstGeom>
          <a:noFill/>
        </p:spPr>
        <p:txBody>
          <a:bodyPr wrap="square" rtlCol="0">
            <a:spAutoFit/>
          </a:bodyPr>
          <a:lstStyle/>
          <a:p>
            <a:pPr marL="115888" indent="-115888">
              <a:buFont typeface="Arial" panose="020B0604020202020204" pitchFamily="34" charset="0"/>
              <a:buChar char="•"/>
            </a:pPr>
            <a:r>
              <a:rPr lang="en-US" sz="1600" dirty="0"/>
              <a:t>Possibly biased</a:t>
            </a:r>
          </a:p>
          <a:p>
            <a:pPr marL="115888" indent="-115888">
              <a:buFont typeface="Arial" panose="020B0604020202020204" pitchFamily="34" charset="0"/>
              <a:buChar char="•"/>
            </a:pPr>
            <a:r>
              <a:rPr lang="en-US" sz="1600" dirty="0"/>
              <a:t>Possibly inaccurate</a:t>
            </a:r>
          </a:p>
        </p:txBody>
      </p:sp>
      <p:sp>
        <p:nvSpPr>
          <p:cNvPr id="14" name="TextBox 13"/>
          <p:cNvSpPr txBox="1"/>
          <p:nvPr/>
        </p:nvSpPr>
        <p:spPr>
          <a:xfrm>
            <a:off x="7772400" y="2311346"/>
            <a:ext cx="1295400" cy="646331"/>
          </a:xfrm>
          <a:prstGeom prst="rect">
            <a:avLst/>
          </a:prstGeom>
          <a:noFill/>
        </p:spPr>
        <p:txBody>
          <a:bodyPr wrap="square" rtlCol="0">
            <a:spAutoFit/>
          </a:bodyPr>
          <a:lstStyle/>
          <a:p>
            <a:r>
              <a:rPr lang="en-US" sz="1200" dirty="0"/>
              <a:t>Bias/inaccuracy reflects here vs. </a:t>
            </a:r>
            <a:r>
              <a:rPr lang="en-US" sz="1200" i="1" dirty="0"/>
              <a:t>ground truth</a:t>
            </a:r>
          </a:p>
        </p:txBody>
      </p:sp>
      <p:sp>
        <p:nvSpPr>
          <p:cNvPr id="15" name="TextBox 14"/>
          <p:cNvSpPr txBox="1"/>
          <p:nvPr/>
        </p:nvSpPr>
        <p:spPr>
          <a:xfrm>
            <a:off x="2005239" y="2377247"/>
            <a:ext cx="1582964" cy="276999"/>
          </a:xfrm>
          <a:prstGeom prst="rect">
            <a:avLst/>
          </a:prstGeom>
          <a:noFill/>
        </p:spPr>
        <p:txBody>
          <a:bodyPr wrap="square" rtlCol="0">
            <a:spAutoFit/>
          </a:bodyPr>
          <a:lstStyle/>
          <a:p>
            <a:r>
              <a:rPr lang="en-US" sz="1200" dirty="0"/>
              <a:t>Observes defendant</a:t>
            </a:r>
          </a:p>
        </p:txBody>
      </p:sp>
    </p:spTree>
    <p:extLst>
      <p:ext uri="{BB962C8B-B14F-4D97-AF65-F5344CB8AC3E}">
        <p14:creationId xmlns:p14="http://schemas.microsoft.com/office/powerpoint/2010/main" val="125893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8" grpId="0" animBg="1"/>
      <p:bldP spid="12" grpId="0" build="p"/>
      <p:bldP spid="10"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a:t>Algorithm-in-the-Loop </a:t>
            </a:r>
            <a:r>
              <a:rPr lang="en-US" sz="2800" dirty="0"/>
              <a:t>Framework</a:t>
            </a:r>
          </a:p>
        </p:txBody>
      </p:sp>
      <p:sp>
        <p:nvSpPr>
          <p:cNvPr id="14" name="TextBox 13">
            <a:extLst>
              <a:ext uri="{FF2B5EF4-FFF2-40B4-BE49-F238E27FC236}">
                <a16:creationId xmlns:a16="http://schemas.microsoft.com/office/drawing/2014/main" id="{933ED0DB-DA39-41A7-88A9-0991718DCA74}"/>
              </a:ext>
            </a:extLst>
          </p:cNvPr>
          <p:cNvSpPr txBox="1"/>
          <p:nvPr/>
        </p:nvSpPr>
        <p:spPr>
          <a:xfrm>
            <a:off x="176048" y="819150"/>
            <a:ext cx="8686800" cy="1292662"/>
          </a:xfrm>
          <a:prstGeom prst="rect">
            <a:avLst/>
          </a:prstGeom>
          <a:noFill/>
        </p:spPr>
        <p:txBody>
          <a:bodyPr wrap="square" rtlCol="0">
            <a:spAutoFit/>
          </a:bodyPr>
          <a:lstStyle/>
          <a:p>
            <a:pPr marL="282575" indent="-282575">
              <a:buFont typeface="Arial" panose="020B0604020202020204" pitchFamily="34" charset="0"/>
              <a:buChar char="•"/>
            </a:pPr>
            <a:endParaRPr lang="en-US" sz="1600" b="1" dirty="0">
              <a:sym typeface="Wingdings" panose="05000000000000000000" pitchFamily="2" charset="2"/>
            </a:endParaRPr>
          </a:p>
          <a:p>
            <a:pPr marL="282575" indent="-282575">
              <a:buFont typeface="Arial" panose="020B0604020202020204" pitchFamily="34" charset="0"/>
              <a:buChar char="•"/>
            </a:pPr>
            <a:r>
              <a:rPr lang="en-US" sz="1600" b="1" dirty="0">
                <a:sym typeface="Wingdings" panose="05000000000000000000" pitchFamily="2" charset="2"/>
              </a:rPr>
              <a:t>No framework proposed</a:t>
            </a:r>
          </a:p>
          <a:p>
            <a:endParaRPr lang="en-US" sz="1600" b="1" dirty="0">
              <a:sym typeface="Wingdings" panose="05000000000000000000" pitchFamily="2" charset="2"/>
            </a:endParaRPr>
          </a:p>
          <a:p>
            <a:pPr marL="282575" indent="-282575">
              <a:buFont typeface="Arial" panose="020B0604020202020204" pitchFamily="34" charset="0"/>
              <a:buChar char="•"/>
            </a:pPr>
            <a:r>
              <a:rPr lang="en-US" sz="1600" b="1" dirty="0">
                <a:sym typeface="Wingdings" panose="05000000000000000000" pitchFamily="2" charset="2"/>
              </a:rPr>
              <a:t>Alternative approaches?</a:t>
            </a:r>
          </a:p>
          <a:p>
            <a:pPr marL="282575" indent="-282575">
              <a:buFont typeface="Arial" panose="020B0604020202020204" pitchFamily="34" charset="0"/>
              <a:buChar char="•"/>
            </a:pPr>
            <a:endParaRPr lang="en-US" sz="1400" dirty="0">
              <a:sym typeface="Wingdings" panose="05000000000000000000" pitchFamily="2" charset="2"/>
            </a:endParaRPr>
          </a:p>
        </p:txBody>
      </p:sp>
    </p:spTree>
    <p:extLst>
      <p:ext uri="{BB962C8B-B14F-4D97-AF65-F5344CB8AC3E}">
        <p14:creationId xmlns:p14="http://schemas.microsoft.com/office/powerpoint/2010/main" val="366795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839200" cy="498872"/>
          </a:xfrm>
        </p:spPr>
        <p:txBody>
          <a:bodyPr>
            <a:noAutofit/>
          </a:bodyPr>
          <a:lstStyle/>
          <a:p>
            <a:r>
              <a:rPr lang="en-US" sz="2800" dirty="0"/>
              <a:t>Algorithm-in-the-Loop Framework: Potential Approach</a:t>
            </a:r>
          </a:p>
        </p:txBody>
      </p:sp>
      <p:pic>
        <p:nvPicPr>
          <p:cNvPr id="4" name="Picture 3">
            <a:extLst>
              <a:ext uri="{FF2B5EF4-FFF2-40B4-BE49-F238E27FC236}">
                <a16:creationId xmlns:a16="http://schemas.microsoft.com/office/drawing/2014/main" id="{68065E7B-D0A6-412E-B451-7AAFFFC934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816" r="15043"/>
          <a:stretch/>
        </p:blipFill>
        <p:spPr>
          <a:xfrm>
            <a:off x="405288" y="1636674"/>
            <a:ext cx="1854640" cy="1870152"/>
          </a:xfrm>
          <a:prstGeom prst="rect">
            <a:avLst/>
          </a:prstGeom>
        </p:spPr>
      </p:pic>
      <p:sp>
        <p:nvSpPr>
          <p:cNvPr id="6" name="Arrow: Right 5">
            <a:extLst>
              <a:ext uri="{FF2B5EF4-FFF2-40B4-BE49-F238E27FC236}">
                <a16:creationId xmlns:a16="http://schemas.microsoft.com/office/drawing/2014/main" id="{06A0100E-B0CA-4ADD-B81B-BEBDFCEEE290}"/>
              </a:ext>
            </a:extLst>
          </p:cNvPr>
          <p:cNvSpPr/>
          <p:nvPr/>
        </p:nvSpPr>
        <p:spPr>
          <a:xfrm>
            <a:off x="2362200" y="2419350"/>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CEAC0CD-A16C-4BAB-87F2-7B564BE84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6" y="1386697"/>
            <a:ext cx="1828803" cy="1216155"/>
          </a:xfrm>
          <a:prstGeom prst="rect">
            <a:avLst/>
          </a:prstGeom>
        </p:spPr>
      </p:pic>
      <p:pic>
        <p:nvPicPr>
          <p:cNvPr id="11" name="Picture 10">
            <a:extLst>
              <a:ext uri="{FF2B5EF4-FFF2-40B4-BE49-F238E27FC236}">
                <a16:creationId xmlns:a16="http://schemas.microsoft.com/office/drawing/2014/main" id="{BBFFEF08-4F3E-444E-A530-F03F44BD6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0081" y="2645274"/>
            <a:ext cx="1423279" cy="1290914"/>
          </a:xfrm>
          <a:prstGeom prst="rect">
            <a:avLst/>
          </a:prstGeom>
        </p:spPr>
      </p:pic>
      <p:sp>
        <p:nvSpPr>
          <p:cNvPr id="7" name="Arrow: Right 6">
            <a:extLst>
              <a:ext uri="{FF2B5EF4-FFF2-40B4-BE49-F238E27FC236}">
                <a16:creationId xmlns:a16="http://schemas.microsoft.com/office/drawing/2014/main" id="{342ACA6F-3C51-4137-8CDD-845FF6B1163E}"/>
              </a:ext>
            </a:extLst>
          </p:cNvPr>
          <p:cNvSpPr/>
          <p:nvPr/>
        </p:nvSpPr>
        <p:spPr>
          <a:xfrm>
            <a:off x="5832262" y="2436159"/>
            <a:ext cx="76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62B32CE-C13F-4C45-9CF4-5EA83948E4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2691263"/>
            <a:ext cx="1149470" cy="1244925"/>
          </a:xfrm>
          <a:prstGeom prst="rect">
            <a:avLst/>
          </a:prstGeom>
        </p:spPr>
      </p:pic>
      <p:pic>
        <p:nvPicPr>
          <p:cNvPr id="18" name="Picture 17">
            <a:extLst>
              <a:ext uri="{FF2B5EF4-FFF2-40B4-BE49-F238E27FC236}">
                <a16:creationId xmlns:a16="http://schemas.microsoft.com/office/drawing/2014/main" id="{721B09ED-60D4-4685-B7A1-16F5DB31A3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8806" y="1276350"/>
            <a:ext cx="1825232" cy="1368924"/>
          </a:xfrm>
          <a:prstGeom prst="rect">
            <a:avLst/>
          </a:prstGeom>
        </p:spPr>
      </p:pic>
      <p:sp>
        <p:nvSpPr>
          <p:cNvPr id="3" name="Rectangle 2">
            <a:extLst>
              <a:ext uri="{FF2B5EF4-FFF2-40B4-BE49-F238E27FC236}">
                <a16:creationId xmlns:a16="http://schemas.microsoft.com/office/drawing/2014/main" id="{ACFF30F7-855F-41AE-B03F-4249EBC61E0D}"/>
              </a:ext>
            </a:extLst>
          </p:cNvPr>
          <p:cNvSpPr/>
          <p:nvPr/>
        </p:nvSpPr>
        <p:spPr>
          <a:xfrm>
            <a:off x="6798806" y="1276350"/>
            <a:ext cx="1825232" cy="2743200"/>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CE949D8D-4BBD-48DC-A843-44F033EFA8F2}"/>
              </a:ext>
            </a:extLst>
          </p:cNvPr>
          <p:cNvCxnSpPr>
            <a:cxnSpLocks/>
            <a:stCxn id="3" idx="2"/>
            <a:endCxn id="4" idx="2"/>
          </p:cNvCxnSpPr>
          <p:nvPr/>
        </p:nvCxnSpPr>
        <p:spPr>
          <a:xfrm rot="5400000" flipH="1">
            <a:off x="4265653" y="573781"/>
            <a:ext cx="512724" cy="6378814"/>
          </a:xfrm>
          <a:prstGeom prst="bentConnector3">
            <a:avLst>
              <a:gd name="adj1" fmla="val -44585"/>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39781AA-242C-4F6E-966E-12C015B37989}"/>
              </a:ext>
            </a:extLst>
          </p:cNvPr>
          <p:cNvSpPr txBox="1"/>
          <p:nvPr/>
        </p:nvSpPr>
        <p:spPr>
          <a:xfrm>
            <a:off x="3580081" y="4393025"/>
            <a:ext cx="3603413" cy="492443"/>
          </a:xfrm>
          <a:prstGeom prst="rect">
            <a:avLst/>
          </a:prstGeom>
          <a:noFill/>
        </p:spPr>
        <p:txBody>
          <a:bodyPr wrap="square" rtlCol="0">
            <a:spAutoFit/>
          </a:bodyPr>
          <a:lstStyle/>
          <a:p>
            <a:r>
              <a:rPr lang="en-US" sz="2600" b="1" dirty="0">
                <a:solidFill>
                  <a:srgbClr val="0070C0"/>
                </a:solidFill>
              </a:rPr>
              <a:t>Challenging!</a:t>
            </a:r>
          </a:p>
        </p:txBody>
      </p:sp>
    </p:spTree>
    <p:extLst>
      <p:ext uri="{BB962C8B-B14F-4D97-AF65-F5344CB8AC3E}">
        <p14:creationId xmlns:p14="http://schemas.microsoft.com/office/powerpoint/2010/main" val="400497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Summary</a:t>
            </a:r>
          </a:p>
        </p:txBody>
      </p:sp>
      <p:grpSp>
        <p:nvGrpSpPr>
          <p:cNvPr id="4" name="Group 3">
            <a:extLst>
              <a:ext uri="{FF2B5EF4-FFF2-40B4-BE49-F238E27FC236}">
                <a16:creationId xmlns:a16="http://schemas.microsoft.com/office/drawing/2014/main" id="{B0FCD233-38C6-4292-BF76-52463491F133}"/>
              </a:ext>
            </a:extLst>
          </p:cNvPr>
          <p:cNvGrpSpPr/>
          <p:nvPr/>
        </p:nvGrpSpPr>
        <p:grpSpPr>
          <a:xfrm>
            <a:off x="5367760" y="1099924"/>
            <a:ext cx="2023640" cy="786026"/>
            <a:chOff x="5367760" y="1099924"/>
            <a:chExt cx="2023640" cy="786026"/>
          </a:xfrm>
        </p:grpSpPr>
        <p:sp>
          <p:nvSpPr>
            <p:cNvPr id="3" name="Rectangle: Rounded Corners 2">
              <a:extLst>
                <a:ext uri="{FF2B5EF4-FFF2-40B4-BE49-F238E27FC236}">
                  <a16:creationId xmlns:a16="http://schemas.microsoft.com/office/drawing/2014/main" id="{D154373D-5DBA-49DA-BF59-A07A442CA7C5}"/>
                </a:ext>
              </a:extLst>
            </p:cNvPr>
            <p:cNvSpPr/>
            <p:nvPr/>
          </p:nvSpPr>
          <p:spPr>
            <a:xfrm>
              <a:off x="5486400" y="1099924"/>
              <a:ext cx="1905000" cy="786026"/>
            </a:xfrm>
            <a:prstGeom prst="round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D75C5DE-94CB-4D73-A853-A3D284AB1DC6}"/>
                </a:ext>
              </a:extLst>
            </p:cNvPr>
            <p:cNvGrpSpPr/>
            <p:nvPr/>
          </p:nvGrpSpPr>
          <p:grpSpPr>
            <a:xfrm>
              <a:off x="5367760" y="1099924"/>
              <a:ext cx="1944107" cy="710883"/>
              <a:chOff x="1384566" y="1708466"/>
              <a:chExt cx="1978793" cy="710883"/>
            </a:xfrm>
          </p:grpSpPr>
          <p:pic>
            <p:nvPicPr>
              <p:cNvPr id="7" name="Picture 6">
                <a:extLst>
                  <a:ext uri="{FF2B5EF4-FFF2-40B4-BE49-F238E27FC236}">
                    <a16:creationId xmlns:a16="http://schemas.microsoft.com/office/drawing/2014/main" id="{F3F22313-CCFD-4BB2-A2DC-A79089851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4566" y="1708466"/>
                <a:ext cx="1066325" cy="710883"/>
              </a:xfrm>
              <a:prstGeom prst="rect">
                <a:avLst/>
              </a:prstGeom>
            </p:spPr>
          </p:pic>
          <p:sp>
            <p:nvSpPr>
              <p:cNvPr id="12" name="Cube 11">
                <a:extLst>
                  <a:ext uri="{FF2B5EF4-FFF2-40B4-BE49-F238E27FC236}">
                    <a16:creationId xmlns:a16="http://schemas.microsoft.com/office/drawing/2014/main" id="{CDA864F3-EF9C-4E96-A70B-5B6EA3099111}"/>
                  </a:ext>
                </a:extLst>
              </p:cNvPr>
              <p:cNvSpPr/>
              <p:nvPr/>
            </p:nvSpPr>
            <p:spPr>
              <a:xfrm>
                <a:off x="2605127" y="1860116"/>
                <a:ext cx="758232" cy="52928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ML Model</a:t>
                </a:r>
              </a:p>
            </p:txBody>
          </p:sp>
          <p:sp>
            <p:nvSpPr>
              <p:cNvPr id="14" name="Plus Sign 13">
                <a:extLst>
                  <a:ext uri="{FF2B5EF4-FFF2-40B4-BE49-F238E27FC236}">
                    <a16:creationId xmlns:a16="http://schemas.microsoft.com/office/drawing/2014/main" id="{A28F63D1-E1F1-4338-AB07-1CBF5ECDF7C4}"/>
                  </a:ext>
                </a:extLst>
              </p:cNvPr>
              <p:cNvSpPr/>
              <p:nvPr/>
            </p:nvSpPr>
            <p:spPr>
              <a:xfrm>
                <a:off x="2218281" y="1972360"/>
                <a:ext cx="311363" cy="304800"/>
              </a:xfrm>
              <a:prstGeom prst="mathPlus">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5" name="Rectangle 14">
            <a:extLst>
              <a:ext uri="{FF2B5EF4-FFF2-40B4-BE49-F238E27FC236}">
                <a16:creationId xmlns:a16="http://schemas.microsoft.com/office/drawing/2014/main" id="{A65421BB-6CFE-4365-A650-318E7BB64712}"/>
              </a:ext>
            </a:extLst>
          </p:cNvPr>
          <p:cNvSpPr/>
          <p:nvPr/>
        </p:nvSpPr>
        <p:spPr>
          <a:xfrm>
            <a:off x="1638300" y="1047750"/>
            <a:ext cx="5867400" cy="3733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4485EA-5BFC-40EF-B812-9C9DC49948FA}"/>
              </a:ext>
            </a:extLst>
          </p:cNvPr>
          <p:cNvSpPr txBox="1"/>
          <p:nvPr/>
        </p:nvSpPr>
        <p:spPr>
          <a:xfrm>
            <a:off x="3899647" y="4777228"/>
            <a:ext cx="1371600" cy="461665"/>
          </a:xfrm>
          <a:prstGeom prst="rect">
            <a:avLst/>
          </a:prstGeom>
          <a:noFill/>
        </p:spPr>
        <p:txBody>
          <a:bodyPr wrap="square" rtlCol="0">
            <a:spAutoFit/>
          </a:bodyPr>
          <a:lstStyle/>
          <a:p>
            <a:r>
              <a:rPr lang="en-US" dirty="0"/>
              <a:t>Fairness</a:t>
            </a:r>
          </a:p>
        </p:txBody>
      </p:sp>
      <p:sp>
        <p:nvSpPr>
          <p:cNvPr id="18" name="TextBox 17">
            <a:extLst>
              <a:ext uri="{FF2B5EF4-FFF2-40B4-BE49-F238E27FC236}">
                <a16:creationId xmlns:a16="http://schemas.microsoft.com/office/drawing/2014/main" id="{F084CDDE-25DA-4ED9-B385-82286BE3D193}"/>
              </a:ext>
            </a:extLst>
          </p:cNvPr>
          <p:cNvSpPr txBox="1"/>
          <p:nvPr/>
        </p:nvSpPr>
        <p:spPr>
          <a:xfrm rot="16200000">
            <a:off x="186035" y="2118984"/>
            <a:ext cx="1943100" cy="461665"/>
          </a:xfrm>
          <a:prstGeom prst="rect">
            <a:avLst/>
          </a:prstGeom>
          <a:noFill/>
        </p:spPr>
        <p:txBody>
          <a:bodyPr wrap="square" rtlCol="0">
            <a:spAutoFit/>
          </a:bodyPr>
          <a:lstStyle/>
          <a:p>
            <a:r>
              <a:rPr lang="en-US" dirty="0"/>
              <a:t>Accuracy</a:t>
            </a:r>
          </a:p>
        </p:txBody>
      </p:sp>
      <p:sp>
        <p:nvSpPr>
          <p:cNvPr id="19" name="TextBox 18">
            <a:extLst>
              <a:ext uri="{FF2B5EF4-FFF2-40B4-BE49-F238E27FC236}">
                <a16:creationId xmlns:a16="http://schemas.microsoft.com/office/drawing/2014/main" id="{142CCF16-53CC-416A-83F9-4411442DF970}"/>
              </a:ext>
            </a:extLst>
          </p:cNvPr>
          <p:cNvSpPr txBox="1"/>
          <p:nvPr/>
        </p:nvSpPr>
        <p:spPr>
          <a:xfrm>
            <a:off x="1445567" y="4692964"/>
            <a:ext cx="461666" cy="400110"/>
          </a:xfrm>
          <a:prstGeom prst="rect">
            <a:avLst/>
          </a:prstGeom>
          <a:noFill/>
        </p:spPr>
        <p:txBody>
          <a:bodyPr wrap="square" rtlCol="0">
            <a:spAutoFit/>
          </a:bodyPr>
          <a:lstStyle/>
          <a:p>
            <a:r>
              <a:rPr lang="en-US" sz="2000" dirty="0"/>
              <a:t>0</a:t>
            </a:r>
          </a:p>
        </p:txBody>
      </p:sp>
      <p:sp>
        <p:nvSpPr>
          <p:cNvPr id="20" name="TextBox 19">
            <a:extLst>
              <a:ext uri="{FF2B5EF4-FFF2-40B4-BE49-F238E27FC236}">
                <a16:creationId xmlns:a16="http://schemas.microsoft.com/office/drawing/2014/main" id="{008942B8-B2DC-4608-A05A-6006DBE4E2D0}"/>
              </a:ext>
            </a:extLst>
          </p:cNvPr>
          <p:cNvSpPr txBox="1"/>
          <p:nvPr/>
        </p:nvSpPr>
        <p:spPr>
          <a:xfrm>
            <a:off x="7300319" y="4721850"/>
            <a:ext cx="461666" cy="400110"/>
          </a:xfrm>
          <a:prstGeom prst="rect">
            <a:avLst/>
          </a:prstGeom>
          <a:noFill/>
        </p:spPr>
        <p:txBody>
          <a:bodyPr wrap="square" rtlCol="0">
            <a:spAutoFit/>
          </a:bodyPr>
          <a:lstStyle/>
          <a:p>
            <a:r>
              <a:rPr lang="en-US" sz="2000" dirty="0"/>
              <a:t>1</a:t>
            </a:r>
          </a:p>
        </p:txBody>
      </p:sp>
      <p:sp>
        <p:nvSpPr>
          <p:cNvPr id="21" name="TextBox 20">
            <a:extLst>
              <a:ext uri="{FF2B5EF4-FFF2-40B4-BE49-F238E27FC236}">
                <a16:creationId xmlns:a16="http://schemas.microsoft.com/office/drawing/2014/main" id="{6F195616-934D-4CF7-A3F5-9EC8E03D847A}"/>
              </a:ext>
            </a:extLst>
          </p:cNvPr>
          <p:cNvSpPr txBox="1"/>
          <p:nvPr/>
        </p:nvSpPr>
        <p:spPr>
          <a:xfrm>
            <a:off x="1342798" y="889367"/>
            <a:ext cx="461666" cy="400110"/>
          </a:xfrm>
          <a:prstGeom prst="rect">
            <a:avLst/>
          </a:prstGeom>
          <a:noFill/>
        </p:spPr>
        <p:txBody>
          <a:bodyPr wrap="square" rtlCol="0">
            <a:spAutoFit/>
          </a:bodyPr>
          <a:lstStyle/>
          <a:p>
            <a:r>
              <a:rPr lang="en-US" sz="2000" dirty="0"/>
              <a:t>1</a:t>
            </a:r>
          </a:p>
        </p:txBody>
      </p:sp>
      <p:pic>
        <p:nvPicPr>
          <p:cNvPr id="24" name="Picture 23">
            <a:extLst>
              <a:ext uri="{FF2B5EF4-FFF2-40B4-BE49-F238E27FC236}">
                <a16:creationId xmlns:a16="http://schemas.microsoft.com/office/drawing/2014/main" id="{BD80A85D-7002-49F7-86ED-93AFB96F0B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8917" y="2774585"/>
            <a:ext cx="1047633" cy="710883"/>
          </a:xfrm>
          <a:prstGeom prst="rect">
            <a:avLst/>
          </a:prstGeom>
        </p:spPr>
      </p:pic>
      <p:sp>
        <p:nvSpPr>
          <p:cNvPr id="25" name="Cube 24">
            <a:extLst>
              <a:ext uri="{FF2B5EF4-FFF2-40B4-BE49-F238E27FC236}">
                <a16:creationId xmlns:a16="http://schemas.microsoft.com/office/drawing/2014/main" id="{DB343FF8-3FA4-4D95-9C0E-B28E78740206}"/>
              </a:ext>
            </a:extLst>
          </p:cNvPr>
          <p:cNvSpPr/>
          <p:nvPr/>
        </p:nvSpPr>
        <p:spPr>
          <a:xfrm>
            <a:off x="4622819" y="2307106"/>
            <a:ext cx="744941" cy="52928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ML Model</a:t>
            </a:r>
          </a:p>
        </p:txBody>
      </p:sp>
    </p:spTree>
    <p:extLst>
      <p:ext uri="{BB962C8B-B14F-4D97-AF65-F5344CB8AC3E}">
        <p14:creationId xmlns:p14="http://schemas.microsoft.com/office/powerpoint/2010/main" val="2804257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Summary</a:t>
            </a:r>
          </a:p>
        </p:txBody>
      </p:sp>
      <p:grpSp>
        <p:nvGrpSpPr>
          <p:cNvPr id="4" name="Group 3">
            <a:extLst>
              <a:ext uri="{FF2B5EF4-FFF2-40B4-BE49-F238E27FC236}">
                <a16:creationId xmlns:a16="http://schemas.microsoft.com/office/drawing/2014/main" id="{B0FCD233-38C6-4292-BF76-52463491F133}"/>
              </a:ext>
            </a:extLst>
          </p:cNvPr>
          <p:cNvGrpSpPr/>
          <p:nvPr/>
        </p:nvGrpSpPr>
        <p:grpSpPr>
          <a:xfrm>
            <a:off x="2522206" y="2178737"/>
            <a:ext cx="2023640" cy="786026"/>
            <a:chOff x="5367760" y="1099924"/>
            <a:chExt cx="2023640" cy="786026"/>
          </a:xfrm>
        </p:grpSpPr>
        <p:sp>
          <p:nvSpPr>
            <p:cNvPr id="3" name="Rectangle: Rounded Corners 2">
              <a:extLst>
                <a:ext uri="{FF2B5EF4-FFF2-40B4-BE49-F238E27FC236}">
                  <a16:creationId xmlns:a16="http://schemas.microsoft.com/office/drawing/2014/main" id="{D154373D-5DBA-49DA-BF59-A07A442CA7C5}"/>
                </a:ext>
              </a:extLst>
            </p:cNvPr>
            <p:cNvSpPr/>
            <p:nvPr/>
          </p:nvSpPr>
          <p:spPr>
            <a:xfrm>
              <a:off x="5486400" y="1099924"/>
              <a:ext cx="1905000" cy="786026"/>
            </a:xfrm>
            <a:prstGeom prst="round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D75C5DE-94CB-4D73-A853-A3D284AB1DC6}"/>
                </a:ext>
              </a:extLst>
            </p:cNvPr>
            <p:cNvGrpSpPr/>
            <p:nvPr/>
          </p:nvGrpSpPr>
          <p:grpSpPr>
            <a:xfrm>
              <a:off x="5367760" y="1099924"/>
              <a:ext cx="1944107" cy="710883"/>
              <a:chOff x="1384566" y="1708466"/>
              <a:chExt cx="1978793" cy="710883"/>
            </a:xfrm>
          </p:grpSpPr>
          <p:pic>
            <p:nvPicPr>
              <p:cNvPr id="7" name="Picture 6">
                <a:extLst>
                  <a:ext uri="{FF2B5EF4-FFF2-40B4-BE49-F238E27FC236}">
                    <a16:creationId xmlns:a16="http://schemas.microsoft.com/office/drawing/2014/main" id="{F3F22313-CCFD-4BB2-A2DC-A79089851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4566" y="1708466"/>
                <a:ext cx="1066325" cy="710883"/>
              </a:xfrm>
              <a:prstGeom prst="rect">
                <a:avLst/>
              </a:prstGeom>
            </p:spPr>
          </p:pic>
          <p:sp>
            <p:nvSpPr>
              <p:cNvPr id="12" name="Cube 11">
                <a:extLst>
                  <a:ext uri="{FF2B5EF4-FFF2-40B4-BE49-F238E27FC236}">
                    <a16:creationId xmlns:a16="http://schemas.microsoft.com/office/drawing/2014/main" id="{CDA864F3-EF9C-4E96-A70B-5B6EA3099111}"/>
                  </a:ext>
                </a:extLst>
              </p:cNvPr>
              <p:cNvSpPr/>
              <p:nvPr/>
            </p:nvSpPr>
            <p:spPr>
              <a:xfrm>
                <a:off x="2605127" y="1860116"/>
                <a:ext cx="758232" cy="52928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ML Model</a:t>
                </a:r>
              </a:p>
            </p:txBody>
          </p:sp>
          <p:sp>
            <p:nvSpPr>
              <p:cNvPr id="14" name="Plus Sign 13">
                <a:extLst>
                  <a:ext uri="{FF2B5EF4-FFF2-40B4-BE49-F238E27FC236}">
                    <a16:creationId xmlns:a16="http://schemas.microsoft.com/office/drawing/2014/main" id="{A28F63D1-E1F1-4338-AB07-1CBF5ECDF7C4}"/>
                  </a:ext>
                </a:extLst>
              </p:cNvPr>
              <p:cNvSpPr/>
              <p:nvPr/>
            </p:nvSpPr>
            <p:spPr>
              <a:xfrm>
                <a:off x="2218281" y="1972360"/>
                <a:ext cx="311363" cy="304800"/>
              </a:xfrm>
              <a:prstGeom prst="mathPlus">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5" name="Rectangle 14">
            <a:extLst>
              <a:ext uri="{FF2B5EF4-FFF2-40B4-BE49-F238E27FC236}">
                <a16:creationId xmlns:a16="http://schemas.microsoft.com/office/drawing/2014/main" id="{A65421BB-6CFE-4365-A650-318E7BB64712}"/>
              </a:ext>
            </a:extLst>
          </p:cNvPr>
          <p:cNvSpPr/>
          <p:nvPr/>
        </p:nvSpPr>
        <p:spPr>
          <a:xfrm>
            <a:off x="1638300" y="1047750"/>
            <a:ext cx="5867400" cy="3733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4485EA-5BFC-40EF-B812-9C9DC49948FA}"/>
              </a:ext>
            </a:extLst>
          </p:cNvPr>
          <p:cNvSpPr txBox="1"/>
          <p:nvPr/>
        </p:nvSpPr>
        <p:spPr>
          <a:xfrm>
            <a:off x="3899647" y="4777228"/>
            <a:ext cx="1371600" cy="461665"/>
          </a:xfrm>
          <a:prstGeom prst="rect">
            <a:avLst/>
          </a:prstGeom>
          <a:noFill/>
        </p:spPr>
        <p:txBody>
          <a:bodyPr wrap="square" rtlCol="0">
            <a:spAutoFit/>
          </a:bodyPr>
          <a:lstStyle/>
          <a:p>
            <a:r>
              <a:rPr lang="en-US" dirty="0"/>
              <a:t>Fairness</a:t>
            </a:r>
          </a:p>
        </p:txBody>
      </p:sp>
      <p:sp>
        <p:nvSpPr>
          <p:cNvPr id="18" name="TextBox 17">
            <a:extLst>
              <a:ext uri="{FF2B5EF4-FFF2-40B4-BE49-F238E27FC236}">
                <a16:creationId xmlns:a16="http://schemas.microsoft.com/office/drawing/2014/main" id="{F084CDDE-25DA-4ED9-B385-82286BE3D193}"/>
              </a:ext>
            </a:extLst>
          </p:cNvPr>
          <p:cNvSpPr txBox="1"/>
          <p:nvPr/>
        </p:nvSpPr>
        <p:spPr>
          <a:xfrm rot="16200000">
            <a:off x="186035" y="2118984"/>
            <a:ext cx="1943100" cy="461665"/>
          </a:xfrm>
          <a:prstGeom prst="rect">
            <a:avLst/>
          </a:prstGeom>
          <a:noFill/>
        </p:spPr>
        <p:txBody>
          <a:bodyPr wrap="square" rtlCol="0">
            <a:spAutoFit/>
          </a:bodyPr>
          <a:lstStyle/>
          <a:p>
            <a:r>
              <a:rPr lang="en-US" dirty="0"/>
              <a:t>Accuracy</a:t>
            </a:r>
          </a:p>
        </p:txBody>
      </p:sp>
      <p:sp>
        <p:nvSpPr>
          <p:cNvPr id="19" name="TextBox 18">
            <a:extLst>
              <a:ext uri="{FF2B5EF4-FFF2-40B4-BE49-F238E27FC236}">
                <a16:creationId xmlns:a16="http://schemas.microsoft.com/office/drawing/2014/main" id="{142CCF16-53CC-416A-83F9-4411442DF970}"/>
              </a:ext>
            </a:extLst>
          </p:cNvPr>
          <p:cNvSpPr txBox="1"/>
          <p:nvPr/>
        </p:nvSpPr>
        <p:spPr>
          <a:xfrm>
            <a:off x="1445567" y="4692964"/>
            <a:ext cx="461666" cy="400110"/>
          </a:xfrm>
          <a:prstGeom prst="rect">
            <a:avLst/>
          </a:prstGeom>
          <a:noFill/>
        </p:spPr>
        <p:txBody>
          <a:bodyPr wrap="square" rtlCol="0">
            <a:spAutoFit/>
          </a:bodyPr>
          <a:lstStyle/>
          <a:p>
            <a:r>
              <a:rPr lang="en-US" sz="2000" dirty="0"/>
              <a:t>0</a:t>
            </a:r>
          </a:p>
        </p:txBody>
      </p:sp>
      <p:sp>
        <p:nvSpPr>
          <p:cNvPr id="20" name="TextBox 19">
            <a:extLst>
              <a:ext uri="{FF2B5EF4-FFF2-40B4-BE49-F238E27FC236}">
                <a16:creationId xmlns:a16="http://schemas.microsoft.com/office/drawing/2014/main" id="{008942B8-B2DC-4608-A05A-6006DBE4E2D0}"/>
              </a:ext>
            </a:extLst>
          </p:cNvPr>
          <p:cNvSpPr txBox="1"/>
          <p:nvPr/>
        </p:nvSpPr>
        <p:spPr>
          <a:xfrm>
            <a:off x="7300319" y="4721850"/>
            <a:ext cx="461666" cy="400110"/>
          </a:xfrm>
          <a:prstGeom prst="rect">
            <a:avLst/>
          </a:prstGeom>
          <a:noFill/>
        </p:spPr>
        <p:txBody>
          <a:bodyPr wrap="square" rtlCol="0">
            <a:spAutoFit/>
          </a:bodyPr>
          <a:lstStyle/>
          <a:p>
            <a:r>
              <a:rPr lang="en-US" sz="2000" dirty="0"/>
              <a:t>1</a:t>
            </a:r>
          </a:p>
        </p:txBody>
      </p:sp>
      <p:sp>
        <p:nvSpPr>
          <p:cNvPr id="21" name="TextBox 20">
            <a:extLst>
              <a:ext uri="{FF2B5EF4-FFF2-40B4-BE49-F238E27FC236}">
                <a16:creationId xmlns:a16="http://schemas.microsoft.com/office/drawing/2014/main" id="{6F195616-934D-4CF7-A3F5-9EC8E03D847A}"/>
              </a:ext>
            </a:extLst>
          </p:cNvPr>
          <p:cNvSpPr txBox="1"/>
          <p:nvPr/>
        </p:nvSpPr>
        <p:spPr>
          <a:xfrm>
            <a:off x="1342798" y="889367"/>
            <a:ext cx="461666" cy="400110"/>
          </a:xfrm>
          <a:prstGeom prst="rect">
            <a:avLst/>
          </a:prstGeom>
          <a:noFill/>
        </p:spPr>
        <p:txBody>
          <a:bodyPr wrap="square" rtlCol="0">
            <a:spAutoFit/>
          </a:bodyPr>
          <a:lstStyle/>
          <a:p>
            <a:r>
              <a:rPr lang="en-US" sz="2000" dirty="0"/>
              <a:t>1</a:t>
            </a:r>
          </a:p>
        </p:txBody>
      </p:sp>
      <p:pic>
        <p:nvPicPr>
          <p:cNvPr id="24" name="Picture 23">
            <a:extLst>
              <a:ext uri="{FF2B5EF4-FFF2-40B4-BE49-F238E27FC236}">
                <a16:creationId xmlns:a16="http://schemas.microsoft.com/office/drawing/2014/main" id="{BD80A85D-7002-49F7-86ED-93AFB96F0B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8962" y="2747431"/>
            <a:ext cx="1047633" cy="710883"/>
          </a:xfrm>
          <a:prstGeom prst="rect">
            <a:avLst/>
          </a:prstGeom>
        </p:spPr>
      </p:pic>
      <p:sp>
        <p:nvSpPr>
          <p:cNvPr id="25" name="Cube 24">
            <a:extLst>
              <a:ext uri="{FF2B5EF4-FFF2-40B4-BE49-F238E27FC236}">
                <a16:creationId xmlns:a16="http://schemas.microsoft.com/office/drawing/2014/main" id="{DB343FF8-3FA4-4D95-9C0E-B28E78740206}"/>
              </a:ext>
            </a:extLst>
          </p:cNvPr>
          <p:cNvSpPr/>
          <p:nvPr/>
        </p:nvSpPr>
        <p:spPr>
          <a:xfrm>
            <a:off x="5867400" y="1428750"/>
            <a:ext cx="744941" cy="52928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ML Model</a:t>
            </a:r>
          </a:p>
        </p:txBody>
      </p:sp>
      <p:sp>
        <p:nvSpPr>
          <p:cNvPr id="22" name="TextBox 21">
            <a:extLst>
              <a:ext uri="{FF2B5EF4-FFF2-40B4-BE49-F238E27FC236}">
                <a16:creationId xmlns:a16="http://schemas.microsoft.com/office/drawing/2014/main" id="{0D2D0872-EFB3-4D0F-B20F-DA0A54253A54}"/>
              </a:ext>
            </a:extLst>
          </p:cNvPr>
          <p:cNvSpPr txBox="1"/>
          <p:nvPr/>
        </p:nvSpPr>
        <p:spPr>
          <a:xfrm>
            <a:off x="2669506" y="2889620"/>
            <a:ext cx="2601741" cy="307777"/>
          </a:xfrm>
          <a:prstGeom prst="rect">
            <a:avLst/>
          </a:prstGeom>
          <a:noFill/>
        </p:spPr>
        <p:txBody>
          <a:bodyPr wrap="square" rtlCol="0">
            <a:spAutoFit/>
          </a:bodyPr>
          <a:lstStyle/>
          <a:p>
            <a:r>
              <a:rPr lang="en-US" sz="1400" i="1" dirty="0">
                <a:solidFill>
                  <a:srgbClr val="FF0000"/>
                </a:solidFill>
              </a:rPr>
              <a:t>Disparate interactions</a:t>
            </a:r>
          </a:p>
        </p:txBody>
      </p:sp>
      <p:grpSp>
        <p:nvGrpSpPr>
          <p:cNvPr id="13" name="Group 12">
            <a:extLst>
              <a:ext uri="{FF2B5EF4-FFF2-40B4-BE49-F238E27FC236}">
                <a16:creationId xmlns:a16="http://schemas.microsoft.com/office/drawing/2014/main" id="{25E75F2D-DE69-453D-A2E8-AE40337E106B}"/>
              </a:ext>
            </a:extLst>
          </p:cNvPr>
          <p:cNvGrpSpPr/>
          <p:nvPr/>
        </p:nvGrpSpPr>
        <p:grpSpPr>
          <a:xfrm>
            <a:off x="3826301" y="1699882"/>
            <a:ext cx="812546" cy="553998"/>
            <a:chOff x="3826301" y="1699882"/>
            <a:chExt cx="812546" cy="553998"/>
          </a:xfrm>
        </p:grpSpPr>
        <p:pic>
          <p:nvPicPr>
            <p:cNvPr id="11" name="Picture 10">
              <a:extLst>
                <a:ext uri="{FF2B5EF4-FFF2-40B4-BE49-F238E27FC236}">
                  <a16:creationId xmlns:a16="http://schemas.microsoft.com/office/drawing/2014/main" id="{2451C417-0314-44C3-9B92-759E8621B8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6301" y="1762717"/>
              <a:ext cx="454519" cy="454519"/>
            </a:xfrm>
            <a:prstGeom prst="rect">
              <a:avLst/>
            </a:prstGeom>
          </p:spPr>
        </p:pic>
        <p:sp>
          <p:nvSpPr>
            <p:cNvPr id="26" name="TextBox 25">
              <a:extLst>
                <a:ext uri="{FF2B5EF4-FFF2-40B4-BE49-F238E27FC236}">
                  <a16:creationId xmlns:a16="http://schemas.microsoft.com/office/drawing/2014/main" id="{268D2D08-B5D6-44BB-8829-D65B56200579}"/>
                </a:ext>
              </a:extLst>
            </p:cNvPr>
            <p:cNvSpPr txBox="1"/>
            <p:nvPr/>
          </p:nvSpPr>
          <p:spPr>
            <a:xfrm>
              <a:off x="4179078" y="1699882"/>
              <a:ext cx="459769" cy="553998"/>
            </a:xfrm>
            <a:prstGeom prst="rect">
              <a:avLst/>
            </a:prstGeom>
            <a:noFill/>
          </p:spPr>
          <p:txBody>
            <a:bodyPr wrap="square" rtlCol="0">
              <a:spAutoFit/>
            </a:bodyPr>
            <a:lstStyle/>
            <a:p>
              <a:r>
                <a:rPr lang="en-US" sz="3000" b="1" dirty="0"/>
                <a:t>?</a:t>
              </a:r>
            </a:p>
          </p:txBody>
        </p:sp>
      </p:grpSp>
      <p:grpSp>
        <p:nvGrpSpPr>
          <p:cNvPr id="28" name="Group 27">
            <a:extLst>
              <a:ext uri="{FF2B5EF4-FFF2-40B4-BE49-F238E27FC236}">
                <a16:creationId xmlns:a16="http://schemas.microsoft.com/office/drawing/2014/main" id="{76285D36-E060-4163-BD43-CDD39265B4D6}"/>
              </a:ext>
            </a:extLst>
          </p:cNvPr>
          <p:cNvGrpSpPr/>
          <p:nvPr/>
        </p:nvGrpSpPr>
        <p:grpSpPr>
          <a:xfrm>
            <a:off x="2746842" y="1691124"/>
            <a:ext cx="812546" cy="553998"/>
            <a:chOff x="3826301" y="1699882"/>
            <a:chExt cx="812546" cy="553998"/>
          </a:xfrm>
        </p:grpSpPr>
        <p:pic>
          <p:nvPicPr>
            <p:cNvPr id="29" name="Picture 28">
              <a:extLst>
                <a:ext uri="{FF2B5EF4-FFF2-40B4-BE49-F238E27FC236}">
                  <a16:creationId xmlns:a16="http://schemas.microsoft.com/office/drawing/2014/main" id="{A6B006B8-8DE6-4C24-9085-B0993EB9DE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6301" y="1762717"/>
              <a:ext cx="454519" cy="454519"/>
            </a:xfrm>
            <a:prstGeom prst="rect">
              <a:avLst/>
            </a:prstGeom>
          </p:spPr>
        </p:pic>
        <p:sp>
          <p:nvSpPr>
            <p:cNvPr id="30" name="TextBox 29">
              <a:extLst>
                <a:ext uri="{FF2B5EF4-FFF2-40B4-BE49-F238E27FC236}">
                  <a16:creationId xmlns:a16="http://schemas.microsoft.com/office/drawing/2014/main" id="{A83B97E7-51B3-44CA-98FA-CD6BB2F31A9A}"/>
                </a:ext>
              </a:extLst>
            </p:cNvPr>
            <p:cNvSpPr txBox="1"/>
            <p:nvPr/>
          </p:nvSpPr>
          <p:spPr>
            <a:xfrm>
              <a:off x="4179078" y="1699882"/>
              <a:ext cx="459769" cy="553998"/>
            </a:xfrm>
            <a:prstGeom prst="rect">
              <a:avLst/>
            </a:prstGeom>
            <a:noFill/>
          </p:spPr>
          <p:txBody>
            <a:bodyPr wrap="square" rtlCol="0">
              <a:spAutoFit/>
            </a:bodyPr>
            <a:lstStyle/>
            <a:p>
              <a:r>
                <a:rPr lang="en-US" sz="3000" b="1" dirty="0"/>
                <a:t>?</a:t>
              </a:r>
            </a:p>
          </p:txBody>
        </p:sp>
      </p:grpSp>
    </p:spTree>
    <p:extLst>
      <p:ext uri="{BB962C8B-B14F-4D97-AF65-F5344CB8AC3E}">
        <p14:creationId xmlns:p14="http://schemas.microsoft.com/office/powerpoint/2010/main" val="5001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19150"/>
            <a:ext cx="8229600" cy="3867150"/>
          </a:xfrm>
        </p:spPr>
        <p:txBody>
          <a:bodyPr anchor="ctr"/>
          <a:lstStyle/>
          <a:p>
            <a:pPr marL="0" indent="0" algn="ctr">
              <a:buNone/>
            </a:pPr>
            <a:r>
              <a:rPr lang="en-US" dirty="0"/>
              <a:t>Thank you!</a:t>
            </a:r>
          </a:p>
        </p:txBody>
      </p:sp>
    </p:spTree>
    <p:extLst>
      <p:ext uri="{BB962C8B-B14F-4D97-AF65-F5344CB8AC3E}">
        <p14:creationId xmlns:p14="http://schemas.microsoft.com/office/powerpoint/2010/main" val="3081094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Limitations</a:t>
            </a:r>
          </a:p>
        </p:txBody>
      </p:sp>
      <p:sp>
        <p:nvSpPr>
          <p:cNvPr id="5" name="TextBox 4"/>
          <p:cNvSpPr txBox="1"/>
          <p:nvPr/>
        </p:nvSpPr>
        <p:spPr>
          <a:xfrm>
            <a:off x="152400" y="1047750"/>
            <a:ext cx="8686800" cy="2308324"/>
          </a:xfrm>
          <a:prstGeom prst="rect">
            <a:avLst/>
          </a:prstGeom>
          <a:noFill/>
        </p:spPr>
        <p:txBody>
          <a:bodyPr wrap="square" rtlCol="0">
            <a:spAutoFit/>
          </a:bodyPr>
          <a:lstStyle/>
          <a:p>
            <a:pPr marL="282575" indent="-282575">
              <a:buFont typeface="Arial" panose="020B0604020202020204" pitchFamily="34" charset="0"/>
              <a:buChar char="•"/>
            </a:pPr>
            <a:r>
              <a:rPr lang="en-US" sz="1600" b="1" dirty="0"/>
              <a:t>Mechanical Turk workers instead of real judges</a:t>
            </a:r>
          </a:p>
          <a:p>
            <a:pPr marL="282575" indent="-282575">
              <a:buFont typeface="Arial" panose="020B0604020202020204" pitchFamily="34" charset="0"/>
              <a:buChar char="•"/>
            </a:pPr>
            <a:endParaRPr lang="en-US" sz="1600" b="1" dirty="0"/>
          </a:p>
          <a:p>
            <a:pPr marL="282575" indent="-282575">
              <a:buFont typeface="Arial" panose="020B0604020202020204" pitchFamily="34" charset="0"/>
              <a:buChar char="•"/>
            </a:pPr>
            <a:r>
              <a:rPr lang="en-US" sz="1600" b="1" dirty="0"/>
              <a:t>Difference in the amount of race-related information (physical appearance)</a:t>
            </a:r>
          </a:p>
          <a:p>
            <a:pPr marL="282575" indent="-282575">
              <a:buFont typeface="Arial" panose="020B0604020202020204" pitchFamily="34" charset="0"/>
              <a:buChar char="•"/>
            </a:pPr>
            <a:endParaRPr lang="en-US" sz="1600" b="1" dirty="0"/>
          </a:p>
          <a:p>
            <a:pPr marL="282575" indent="-282575">
              <a:buFont typeface="Arial" panose="020B0604020202020204" pitchFamily="34" charset="0"/>
              <a:buChar char="•"/>
            </a:pPr>
            <a:r>
              <a:rPr lang="en-US" sz="1600" b="1" dirty="0"/>
              <a:t>Long-term implications</a:t>
            </a:r>
          </a:p>
          <a:p>
            <a:pPr marL="739775" lvl="1" indent="-282575">
              <a:buFont typeface="Arial" panose="020B0604020202020204" pitchFamily="34" charset="0"/>
              <a:buChar char="•"/>
            </a:pPr>
            <a:r>
              <a:rPr lang="en-US" sz="1600" dirty="0"/>
              <a:t>Judges see the outcomes of their decisions</a:t>
            </a:r>
          </a:p>
          <a:p>
            <a:pPr marL="282575" indent="-282575">
              <a:buFont typeface="Arial" panose="020B0604020202020204" pitchFamily="34" charset="0"/>
              <a:buChar char="•"/>
            </a:pPr>
            <a:endParaRPr lang="en-US" sz="1600" b="1" dirty="0">
              <a:sym typeface="Wingdings" panose="05000000000000000000" pitchFamily="2" charset="2"/>
            </a:endParaRPr>
          </a:p>
          <a:p>
            <a:pPr marL="282575" indent="-282575">
              <a:buFont typeface="Arial" panose="020B0604020202020204" pitchFamily="34" charset="0"/>
              <a:buChar char="•"/>
            </a:pPr>
            <a:r>
              <a:rPr lang="en-US" sz="1600" b="1" dirty="0">
                <a:sym typeface="Wingdings" panose="05000000000000000000" pitchFamily="2" charset="2"/>
              </a:rPr>
              <a:t>Fairness of risk assessment affects results?</a:t>
            </a:r>
          </a:p>
          <a:p>
            <a:pPr marL="282575" indent="-282575">
              <a:buFont typeface="Arial" panose="020B0604020202020204" pitchFamily="34" charset="0"/>
              <a:buChar char="•"/>
            </a:pPr>
            <a:endParaRPr lang="en-US" sz="1600" b="1" dirty="0">
              <a:sym typeface="Wingdings" panose="05000000000000000000" pitchFamily="2" charset="2"/>
            </a:endParaRPr>
          </a:p>
        </p:txBody>
      </p:sp>
    </p:spTree>
    <p:extLst>
      <p:ext uri="{BB962C8B-B14F-4D97-AF65-F5344CB8AC3E}">
        <p14:creationId xmlns:p14="http://schemas.microsoft.com/office/powerpoint/2010/main" val="3136125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0550"/>
            <a:ext cx="8534400" cy="422672"/>
          </a:xfrm>
        </p:spPr>
        <p:txBody>
          <a:bodyPr>
            <a:noAutofit/>
          </a:bodyPr>
          <a:lstStyle/>
          <a:p>
            <a:r>
              <a:rPr lang="en-US" sz="2800" dirty="0"/>
              <a:t>Introduction</a:t>
            </a:r>
          </a:p>
        </p:txBody>
      </p:sp>
      <p:sp>
        <p:nvSpPr>
          <p:cNvPr id="4" name="Rectangle 3"/>
          <p:cNvSpPr/>
          <p:nvPr/>
        </p:nvSpPr>
        <p:spPr>
          <a:xfrm>
            <a:off x="762000" y="2260191"/>
            <a:ext cx="1219200" cy="685800"/>
          </a:xfrm>
          <a:prstGeom prst="rect">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Judge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3087989"/>
            <a:ext cx="1676400" cy="1317651"/>
          </a:xfrm>
          <a:prstGeom prst="rect">
            <a:avLst/>
          </a:prstGeom>
        </p:spPr>
      </p:pic>
      <p:sp>
        <p:nvSpPr>
          <p:cNvPr id="7" name="Rectangle 6"/>
          <p:cNvSpPr/>
          <p:nvPr/>
        </p:nvSpPr>
        <p:spPr>
          <a:xfrm>
            <a:off x="3810000" y="4070564"/>
            <a:ext cx="1447800" cy="863386"/>
          </a:xfrm>
          <a:prstGeom prst="rect">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ML Model</a:t>
            </a:r>
          </a:p>
        </p:txBody>
      </p:sp>
      <p:sp>
        <p:nvSpPr>
          <p:cNvPr id="8" name="Cloud 7"/>
          <p:cNvSpPr/>
          <p:nvPr/>
        </p:nvSpPr>
        <p:spPr>
          <a:xfrm>
            <a:off x="3619500" y="2063394"/>
            <a:ext cx="1828800" cy="1079393"/>
          </a:xfrm>
          <a:prstGeom prst="cloud">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Decision-making process</a:t>
            </a:r>
          </a:p>
        </p:txBody>
      </p:sp>
      <p:sp>
        <p:nvSpPr>
          <p:cNvPr id="9" name="TextBox 8"/>
          <p:cNvSpPr txBox="1"/>
          <p:nvPr/>
        </p:nvSpPr>
        <p:spPr>
          <a:xfrm>
            <a:off x="5105400" y="4332980"/>
            <a:ext cx="1943100" cy="338554"/>
          </a:xfrm>
          <a:prstGeom prst="rect">
            <a:avLst/>
          </a:prstGeom>
          <a:noFill/>
        </p:spPr>
        <p:txBody>
          <a:bodyPr wrap="square" rtlCol="0">
            <a:spAutoFit/>
          </a:bodyPr>
          <a:lstStyle/>
          <a:p>
            <a:pPr algn="ctr"/>
            <a:r>
              <a:rPr lang="en-US" sz="1600" dirty="0"/>
              <a:t>e.g., </a:t>
            </a:r>
            <a:r>
              <a:rPr lang="en-US" sz="1600" b="1" dirty="0"/>
              <a:t>COMPAS</a:t>
            </a:r>
            <a:endParaRPr lang="en-US" sz="1600" dirty="0"/>
          </a:p>
        </p:txBody>
      </p:sp>
      <p:cxnSp>
        <p:nvCxnSpPr>
          <p:cNvPr id="11" name="Straight Arrow Connector 10"/>
          <p:cNvCxnSpPr>
            <a:stCxn id="7" idx="0"/>
          </p:cNvCxnSpPr>
          <p:nvPr/>
        </p:nvCxnSpPr>
        <p:spPr>
          <a:xfrm flipV="1">
            <a:off x="4533900" y="3142787"/>
            <a:ext cx="0" cy="927777"/>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 idx="3"/>
          </p:cNvCxnSpPr>
          <p:nvPr/>
        </p:nvCxnSpPr>
        <p:spPr>
          <a:xfrm>
            <a:off x="1981200" y="2603091"/>
            <a:ext cx="16383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448300" y="2603090"/>
            <a:ext cx="1104900"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553200" y="2260190"/>
            <a:ext cx="1219200" cy="685800"/>
          </a:xfrm>
          <a:prstGeom prst="rect">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Pretrial arrest?</a:t>
            </a:r>
          </a:p>
        </p:txBody>
      </p:sp>
      <p:sp>
        <p:nvSpPr>
          <p:cNvPr id="19" name="Content Placeholder 2"/>
          <p:cNvSpPr>
            <a:spLocks noGrp="1"/>
          </p:cNvSpPr>
          <p:nvPr>
            <p:ph idx="1"/>
          </p:nvPr>
        </p:nvSpPr>
        <p:spPr>
          <a:xfrm>
            <a:off x="304800" y="1130247"/>
            <a:ext cx="8534400" cy="838200"/>
          </a:xfrm>
        </p:spPr>
        <p:txBody>
          <a:bodyPr>
            <a:normAutofit fontScale="85000" lnSpcReduction="20000"/>
          </a:bodyPr>
          <a:lstStyle/>
          <a:p>
            <a:r>
              <a:rPr lang="en-US" sz="2000" i="1" dirty="0"/>
              <a:t>ML-aided </a:t>
            </a:r>
            <a:r>
              <a:rPr lang="en-US" sz="2000" dirty="0"/>
              <a:t>decision-making process incorporates aid from well-trained, fine-tuned ML models.</a:t>
            </a:r>
          </a:p>
          <a:p>
            <a:r>
              <a:rPr lang="en-US" sz="2000" dirty="0"/>
              <a:t>We expect this to lead to fairer decision-making… </a:t>
            </a:r>
            <a:r>
              <a:rPr lang="en-US" sz="2000" b="1" dirty="0"/>
              <a:t>right</a:t>
            </a:r>
            <a:r>
              <a:rPr lang="en-US" sz="2000" dirty="0"/>
              <a:t>?</a:t>
            </a:r>
          </a:p>
        </p:txBody>
      </p:sp>
      <p:sp>
        <p:nvSpPr>
          <p:cNvPr id="20" name="TextBox 19"/>
          <p:cNvSpPr txBox="1"/>
          <p:nvPr/>
        </p:nvSpPr>
        <p:spPr>
          <a:xfrm>
            <a:off x="2008868" y="2296289"/>
            <a:ext cx="1582964" cy="276999"/>
          </a:xfrm>
          <a:prstGeom prst="rect">
            <a:avLst/>
          </a:prstGeom>
          <a:noFill/>
        </p:spPr>
        <p:txBody>
          <a:bodyPr wrap="square" rtlCol="0">
            <a:spAutoFit/>
          </a:bodyPr>
          <a:lstStyle/>
          <a:p>
            <a:r>
              <a:rPr lang="en-US" sz="1200" dirty="0"/>
              <a:t>Observes defendant</a:t>
            </a:r>
          </a:p>
        </p:txBody>
      </p:sp>
      <p:cxnSp>
        <p:nvCxnSpPr>
          <p:cNvPr id="22" name="Elbow Connector 21"/>
          <p:cNvCxnSpPr>
            <a:endCxn id="7" idx="1"/>
          </p:cNvCxnSpPr>
          <p:nvPr/>
        </p:nvCxnSpPr>
        <p:spPr>
          <a:xfrm rot="16200000" flipH="1">
            <a:off x="2355593" y="3047850"/>
            <a:ext cx="1899166" cy="1009648"/>
          </a:xfrm>
          <a:prstGeom prst="bentConnector2">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3050796"/>
            <a:ext cx="1828800" cy="914400"/>
          </a:xfrm>
          <a:prstGeom prst="rect">
            <a:avLst/>
          </a:prstGeom>
        </p:spPr>
      </p:pic>
      <p:sp>
        <p:nvSpPr>
          <p:cNvPr id="26" name="TextBox 25"/>
          <p:cNvSpPr txBox="1"/>
          <p:nvPr/>
        </p:nvSpPr>
        <p:spPr>
          <a:xfrm>
            <a:off x="3296557" y="3345065"/>
            <a:ext cx="1199243" cy="523220"/>
          </a:xfrm>
          <a:prstGeom prst="rect">
            <a:avLst/>
          </a:prstGeom>
          <a:noFill/>
        </p:spPr>
        <p:txBody>
          <a:bodyPr wrap="square" rtlCol="0">
            <a:spAutoFit/>
          </a:bodyPr>
          <a:lstStyle/>
          <a:p>
            <a:pPr algn="ctr"/>
            <a:r>
              <a:rPr lang="en-US" sz="1400" dirty="0"/>
              <a:t>Risk assessment</a:t>
            </a:r>
          </a:p>
        </p:txBody>
      </p:sp>
    </p:spTree>
    <p:extLst>
      <p:ext uri="{BB962C8B-B14F-4D97-AF65-F5344CB8AC3E}">
        <p14:creationId xmlns:p14="http://schemas.microsoft.com/office/powerpoint/2010/main" val="26044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p:bldP spid="18" grpId="0" animBg="1"/>
      <p:bldP spid="20"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0550"/>
            <a:ext cx="8534400" cy="422672"/>
          </a:xfrm>
        </p:spPr>
        <p:txBody>
          <a:bodyPr>
            <a:noAutofit/>
          </a:bodyPr>
          <a:lstStyle/>
          <a:p>
            <a:r>
              <a:rPr lang="en-US" sz="2800" dirty="0"/>
              <a:t>Introduction</a:t>
            </a:r>
          </a:p>
        </p:txBody>
      </p:sp>
      <p:sp>
        <p:nvSpPr>
          <p:cNvPr id="4" name="Rectangle 3"/>
          <p:cNvSpPr/>
          <p:nvPr/>
        </p:nvSpPr>
        <p:spPr>
          <a:xfrm>
            <a:off x="762000" y="2260191"/>
            <a:ext cx="1219200" cy="685800"/>
          </a:xfrm>
          <a:prstGeom prst="rect">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Judge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3087989"/>
            <a:ext cx="1676400" cy="1317651"/>
          </a:xfrm>
          <a:prstGeom prst="rect">
            <a:avLst/>
          </a:prstGeom>
        </p:spPr>
      </p:pic>
      <p:sp>
        <p:nvSpPr>
          <p:cNvPr id="7" name="Rectangle 6"/>
          <p:cNvSpPr/>
          <p:nvPr/>
        </p:nvSpPr>
        <p:spPr>
          <a:xfrm>
            <a:off x="3810000" y="4070564"/>
            <a:ext cx="1447800" cy="863386"/>
          </a:xfrm>
          <a:prstGeom prst="rect">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ML Model</a:t>
            </a:r>
          </a:p>
        </p:txBody>
      </p:sp>
      <p:sp>
        <p:nvSpPr>
          <p:cNvPr id="8" name="Cloud 7"/>
          <p:cNvSpPr/>
          <p:nvPr/>
        </p:nvSpPr>
        <p:spPr>
          <a:xfrm>
            <a:off x="3619500" y="2063394"/>
            <a:ext cx="1828800" cy="1079393"/>
          </a:xfrm>
          <a:prstGeom prst="cloud">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Decision-making process</a:t>
            </a:r>
          </a:p>
        </p:txBody>
      </p:sp>
      <p:sp>
        <p:nvSpPr>
          <p:cNvPr id="9" name="TextBox 8"/>
          <p:cNvSpPr txBox="1"/>
          <p:nvPr/>
        </p:nvSpPr>
        <p:spPr>
          <a:xfrm>
            <a:off x="5105400" y="4332980"/>
            <a:ext cx="1943100" cy="338554"/>
          </a:xfrm>
          <a:prstGeom prst="rect">
            <a:avLst/>
          </a:prstGeom>
          <a:noFill/>
        </p:spPr>
        <p:txBody>
          <a:bodyPr wrap="square" rtlCol="0">
            <a:spAutoFit/>
          </a:bodyPr>
          <a:lstStyle/>
          <a:p>
            <a:pPr algn="ctr"/>
            <a:r>
              <a:rPr lang="en-US" sz="1600" dirty="0"/>
              <a:t>Accurate, fair</a:t>
            </a:r>
          </a:p>
        </p:txBody>
      </p:sp>
      <p:cxnSp>
        <p:nvCxnSpPr>
          <p:cNvPr id="11" name="Straight Arrow Connector 10"/>
          <p:cNvCxnSpPr>
            <a:stCxn id="7" idx="0"/>
          </p:cNvCxnSpPr>
          <p:nvPr/>
        </p:nvCxnSpPr>
        <p:spPr>
          <a:xfrm flipV="1">
            <a:off x="4533900" y="3142787"/>
            <a:ext cx="0" cy="927777"/>
          </a:xfrm>
          <a:prstGeom prst="straightConnector1">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 idx="3"/>
          </p:cNvCxnSpPr>
          <p:nvPr/>
        </p:nvCxnSpPr>
        <p:spPr>
          <a:xfrm>
            <a:off x="1981200" y="2603091"/>
            <a:ext cx="16383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448300" y="2603090"/>
            <a:ext cx="1104900"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553200" y="2260190"/>
            <a:ext cx="1219200" cy="685800"/>
          </a:xfrm>
          <a:prstGeom prst="rect">
            <a:avLst/>
          </a:prstGeom>
          <a:solidFill>
            <a:srgbClr val="BF57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Pretrial arrest?</a:t>
            </a:r>
          </a:p>
        </p:txBody>
      </p:sp>
      <p:sp>
        <p:nvSpPr>
          <p:cNvPr id="19" name="Content Placeholder 2"/>
          <p:cNvSpPr>
            <a:spLocks noGrp="1"/>
          </p:cNvSpPr>
          <p:nvPr>
            <p:ph idx="1"/>
          </p:nvPr>
        </p:nvSpPr>
        <p:spPr>
          <a:xfrm>
            <a:off x="304800" y="1130247"/>
            <a:ext cx="8534400" cy="838200"/>
          </a:xfrm>
        </p:spPr>
        <p:txBody>
          <a:bodyPr>
            <a:normAutofit/>
          </a:bodyPr>
          <a:lstStyle/>
          <a:p>
            <a:r>
              <a:rPr lang="en-US" sz="2000" dirty="0"/>
              <a:t>… </a:t>
            </a:r>
            <a:r>
              <a:rPr lang="en-US" sz="2000" b="1" dirty="0"/>
              <a:t>Wrong! </a:t>
            </a:r>
            <a:r>
              <a:rPr lang="en-US" sz="2000" b="1" dirty="0">
                <a:sym typeface="Wingdings" panose="05000000000000000000" pitchFamily="2" charset="2"/>
              </a:rPr>
              <a:t> This is what this paper experimentally proves.</a:t>
            </a:r>
            <a:endParaRPr lang="en-US" sz="2000" b="1" dirty="0"/>
          </a:p>
        </p:txBody>
      </p:sp>
      <p:sp>
        <p:nvSpPr>
          <p:cNvPr id="20" name="TextBox 19"/>
          <p:cNvSpPr txBox="1"/>
          <p:nvPr/>
        </p:nvSpPr>
        <p:spPr>
          <a:xfrm>
            <a:off x="2008868" y="2296289"/>
            <a:ext cx="1582964" cy="276999"/>
          </a:xfrm>
          <a:prstGeom prst="rect">
            <a:avLst/>
          </a:prstGeom>
          <a:noFill/>
        </p:spPr>
        <p:txBody>
          <a:bodyPr wrap="square" rtlCol="0">
            <a:spAutoFit/>
          </a:bodyPr>
          <a:lstStyle/>
          <a:p>
            <a:r>
              <a:rPr lang="en-US" sz="1200" dirty="0"/>
              <a:t>Observes defendant</a:t>
            </a:r>
          </a:p>
        </p:txBody>
      </p:sp>
      <p:cxnSp>
        <p:nvCxnSpPr>
          <p:cNvPr id="22" name="Elbow Connector 21"/>
          <p:cNvCxnSpPr>
            <a:endCxn id="7" idx="1"/>
          </p:cNvCxnSpPr>
          <p:nvPr/>
        </p:nvCxnSpPr>
        <p:spPr>
          <a:xfrm rot="16200000" flipH="1">
            <a:off x="2355593" y="3047850"/>
            <a:ext cx="1899166" cy="1009648"/>
          </a:xfrm>
          <a:prstGeom prst="bentConnector2">
            <a:avLst/>
          </a:prstGeom>
          <a:ln>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3050796"/>
            <a:ext cx="1828800" cy="914400"/>
          </a:xfrm>
          <a:prstGeom prst="rect">
            <a:avLst/>
          </a:prstGeom>
        </p:spPr>
      </p:pic>
      <p:sp>
        <p:nvSpPr>
          <p:cNvPr id="26" name="TextBox 25"/>
          <p:cNvSpPr txBox="1"/>
          <p:nvPr/>
        </p:nvSpPr>
        <p:spPr>
          <a:xfrm>
            <a:off x="3296557" y="3345065"/>
            <a:ext cx="1199243" cy="523220"/>
          </a:xfrm>
          <a:prstGeom prst="rect">
            <a:avLst/>
          </a:prstGeom>
          <a:noFill/>
        </p:spPr>
        <p:txBody>
          <a:bodyPr wrap="square" rtlCol="0">
            <a:spAutoFit/>
          </a:bodyPr>
          <a:lstStyle/>
          <a:p>
            <a:pPr algn="ctr"/>
            <a:r>
              <a:rPr lang="en-US" sz="1400" dirty="0"/>
              <a:t>Risk assessment</a:t>
            </a:r>
          </a:p>
        </p:txBody>
      </p:sp>
      <p:sp>
        <p:nvSpPr>
          <p:cNvPr id="21" name="TextBox 20"/>
          <p:cNvSpPr txBox="1"/>
          <p:nvPr/>
        </p:nvSpPr>
        <p:spPr>
          <a:xfrm>
            <a:off x="7772400" y="2365278"/>
            <a:ext cx="1447800" cy="276999"/>
          </a:xfrm>
          <a:prstGeom prst="rect">
            <a:avLst/>
          </a:prstGeom>
          <a:noFill/>
        </p:spPr>
        <p:txBody>
          <a:bodyPr wrap="square" rtlCol="0">
            <a:spAutoFit/>
          </a:bodyPr>
          <a:lstStyle/>
          <a:p>
            <a:pPr algn="ctr"/>
            <a:r>
              <a:rPr lang="en-US" sz="1200" b="1" dirty="0"/>
              <a:t>Even more bias!</a:t>
            </a:r>
            <a:endParaRPr lang="en-US" sz="1200" b="1" i="1" dirty="0"/>
          </a:p>
        </p:txBody>
      </p:sp>
    </p:spTree>
    <p:extLst>
      <p:ext uri="{BB962C8B-B14F-4D97-AF65-F5344CB8AC3E}">
        <p14:creationId xmlns:p14="http://schemas.microsoft.com/office/powerpoint/2010/main" val="889543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0550"/>
            <a:ext cx="8534400" cy="422672"/>
          </a:xfrm>
        </p:spPr>
        <p:txBody>
          <a:bodyPr>
            <a:noAutofit/>
          </a:bodyPr>
          <a:lstStyle/>
          <a:p>
            <a:r>
              <a:rPr lang="en-US" sz="2800" dirty="0"/>
              <a:t>Related Work</a:t>
            </a:r>
          </a:p>
        </p:txBody>
      </p:sp>
      <p:sp>
        <p:nvSpPr>
          <p:cNvPr id="3" name="Content Placeholder 2"/>
          <p:cNvSpPr>
            <a:spLocks noGrp="1"/>
          </p:cNvSpPr>
          <p:nvPr>
            <p:ph idx="1"/>
          </p:nvPr>
        </p:nvSpPr>
        <p:spPr>
          <a:xfrm>
            <a:off x="304800" y="1047750"/>
            <a:ext cx="8534400" cy="3638550"/>
          </a:xfrm>
        </p:spPr>
        <p:txBody>
          <a:bodyPr>
            <a:normAutofit/>
          </a:bodyPr>
          <a:lstStyle/>
          <a:p>
            <a:r>
              <a:rPr lang="en-US" sz="2000" dirty="0"/>
              <a:t>2011 Kentucky legal system study</a:t>
            </a:r>
          </a:p>
          <a:p>
            <a:pPr lvl="1"/>
            <a:r>
              <a:rPr lang="en-US" sz="1400" dirty="0"/>
              <a:t>Risk assessment model recommends immediate non-financial release in &gt;90% of cases.</a:t>
            </a:r>
          </a:p>
          <a:p>
            <a:pPr lvl="1"/>
            <a:r>
              <a:rPr lang="en-US" sz="1400" dirty="0"/>
              <a:t>In practice, judges only release on ≈ 35% of cases and using the model doesn’t change things.</a:t>
            </a:r>
            <a:endParaRPr lang="en-US" sz="1000" dirty="0"/>
          </a:p>
          <a:p>
            <a:pPr marL="0" indent="0">
              <a:buNone/>
            </a:pPr>
            <a:endParaRPr lang="en-US" sz="2000" dirty="0"/>
          </a:p>
          <a:p>
            <a:r>
              <a:rPr lang="en-US" sz="2000" i="1" dirty="0"/>
              <a:t>Automation bias</a:t>
            </a:r>
            <a:r>
              <a:rPr lang="en-US" sz="2000" dirty="0"/>
              <a:t> [Mosier ‘98]</a:t>
            </a:r>
          </a:p>
          <a:p>
            <a:pPr lvl="1"/>
            <a:r>
              <a:rPr lang="en-US" sz="1600" dirty="0"/>
              <a:t>First work to show that automated tools influence (badly) human decisions.</a:t>
            </a:r>
          </a:p>
          <a:p>
            <a:pPr lvl="2"/>
            <a:r>
              <a:rPr lang="en-US" sz="1400" dirty="0"/>
              <a:t>Omission errors = People do not recognize when automated tools fail.</a:t>
            </a:r>
          </a:p>
          <a:p>
            <a:pPr lvl="2"/>
            <a:r>
              <a:rPr lang="en-US" sz="1400" dirty="0"/>
              <a:t>Commission errors = People follow automated systems without considering contradictory information.</a:t>
            </a:r>
          </a:p>
          <a:p>
            <a:r>
              <a:rPr lang="en-US" sz="2000" i="1" dirty="0"/>
              <a:t>Algorithm aversion</a:t>
            </a:r>
            <a:r>
              <a:rPr lang="en-US" sz="2000" dirty="0"/>
              <a:t> [Dietvorst ‘15]</a:t>
            </a:r>
          </a:p>
          <a:p>
            <a:pPr lvl="1"/>
            <a:r>
              <a:rPr lang="en-US" sz="1600" dirty="0"/>
              <a:t>People are (way) less tolerant of errors made by algorithms than by other people</a:t>
            </a:r>
            <a:endParaRPr lang="en-US" sz="2000" dirty="0"/>
          </a:p>
          <a:p>
            <a:endParaRPr lang="en-US" sz="2000" dirty="0"/>
          </a:p>
        </p:txBody>
      </p:sp>
    </p:spTree>
    <p:extLst>
      <p:ext uri="{BB962C8B-B14F-4D97-AF65-F5344CB8AC3E}">
        <p14:creationId xmlns:p14="http://schemas.microsoft.com/office/powerpoint/2010/main" val="181360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0550"/>
            <a:ext cx="8534400" cy="422672"/>
          </a:xfrm>
        </p:spPr>
        <p:txBody>
          <a:bodyPr>
            <a:noAutofit/>
          </a:bodyPr>
          <a:lstStyle/>
          <a:p>
            <a:r>
              <a:rPr lang="en-US" sz="2800" dirty="0"/>
              <a:t>Disparate Interactions</a:t>
            </a:r>
          </a:p>
        </p:txBody>
      </p:sp>
      <p:sp>
        <p:nvSpPr>
          <p:cNvPr id="3" name="Content Placeholder 2"/>
          <p:cNvSpPr>
            <a:spLocks noGrp="1"/>
          </p:cNvSpPr>
          <p:nvPr>
            <p:ph idx="1"/>
          </p:nvPr>
        </p:nvSpPr>
        <p:spPr>
          <a:xfrm>
            <a:off x="304800" y="1047750"/>
            <a:ext cx="8534400" cy="3638550"/>
          </a:xfrm>
        </p:spPr>
        <p:txBody>
          <a:bodyPr>
            <a:normAutofit/>
          </a:bodyPr>
          <a:lstStyle/>
          <a:p>
            <a:r>
              <a:rPr lang="en-US" sz="2000" dirty="0"/>
              <a:t>The extra bias is coming from </a:t>
            </a:r>
            <a:r>
              <a:rPr lang="en-US" sz="2000" i="1" dirty="0"/>
              <a:t>disparate interaction</a:t>
            </a:r>
            <a:r>
              <a:rPr lang="en-US" sz="2000" dirty="0"/>
              <a:t>.</a:t>
            </a:r>
          </a:p>
          <a:p>
            <a:pPr lvl="1"/>
            <a:r>
              <a:rPr lang="en-US" sz="1800" dirty="0"/>
              <a:t>When evaluating black defendants, participants are:</a:t>
            </a:r>
          </a:p>
          <a:p>
            <a:pPr lvl="2"/>
            <a:r>
              <a:rPr lang="en-US" sz="1600" dirty="0"/>
              <a:t>More strongly influenced to increase their risk prediction.</a:t>
            </a:r>
          </a:p>
          <a:p>
            <a:pPr lvl="2"/>
            <a:r>
              <a:rPr lang="en-US" sz="1600" dirty="0"/>
              <a:t>More likely to deviate from the ML model towards higher levels of risk.</a:t>
            </a:r>
            <a:endParaRPr lang="en-US" sz="2000" dirty="0"/>
          </a:p>
          <a:p>
            <a:pPr marL="0" indent="0">
              <a:buNone/>
            </a:pPr>
            <a:endParaRPr lang="en-US" sz="2000" dirty="0"/>
          </a:p>
          <a:p>
            <a:r>
              <a:rPr lang="en-US" sz="2000" dirty="0"/>
              <a:t>This paper is heavily experimental via Amazon Mechanical Turk.</a:t>
            </a:r>
          </a:p>
          <a:p>
            <a:pPr marL="0" indent="0">
              <a:buNone/>
            </a:pPr>
            <a:endParaRPr lang="en-US" sz="2000" dirty="0"/>
          </a:p>
          <a:p>
            <a:r>
              <a:rPr lang="en-US" sz="2000" dirty="0"/>
              <a:t>The authors will reveal the </a:t>
            </a:r>
            <a:r>
              <a:rPr lang="en-US" sz="2000" i="1" dirty="0"/>
              <a:t>disparate interaction </a:t>
            </a:r>
            <a:r>
              <a:rPr lang="en-US" sz="2000" dirty="0"/>
              <a:t>phenomenon, but the paper ends abruptly.</a:t>
            </a:r>
          </a:p>
          <a:p>
            <a:pPr lvl="1"/>
            <a:r>
              <a:rPr lang="en-US" sz="1600" i="1" dirty="0"/>
              <a:t>Algorithm-in-the-loop</a:t>
            </a:r>
            <a:r>
              <a:rPr lang="en-US" sz="1600" dirty="0"/>
              <a:t> is only suggested, never proposed or used, even though it is in the title.</a:t>
            </a:r>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8670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0550"/>
            <a:ext cx="8534400" cy="422672"/>
          </a:xfrm>
        </p:spPr>
        <p:txBody>
          <a:bodyPr>
            <a:noAutofit/>
          </a:bodyPr>
          <a:lstStyle/>
          <a:p>
            <a:r>
              <a:rPr lang="en-US" sz="2800" dirty="0"/>
              <a:t>The Experiment</a:t>
            </a:r>
          </a:p>
        </p:txBody>
      </p:sp>
      <p:sp>
        <p:nvSpPr>
          <p:cNvPr id="3" name="Content Placeholder 2"/>
          <p:cNvSpPr>
            <a:spLocks noGrp="1"/>
          </p:cNvSpPr>
          <p:nvPr>
            <p:ph idx="1"/>
          </p:nvPr>
        </p:nvSpPr>
        <p:spPr>
          <a:xfrm>
            <a:off x="304800" y="1047750"/>
            <a:ext cx="8534400" cy="3733800"/>
          </a:xfrm>
        </p:spPr>
        <p:txBody>
          <a:bodyPr>
            <a:normAutofit fontScale="92500" lnSpcReduction="20000"/>
          </a:bodyPr>
          <a:lstStyle/>
          <a:p>
            <a:r>
              <a:rPr lang="en-US" sz="2400" dirty="0"/>
              <a:t>Test three hypotheses:</a:t>
            </a:r>
          </a:p>
          <a:p>
            <a:pPr marL="0" indent="0">
              <a:buNone/>
            </a:pPr>
            <a:endParaRPr lang="en-US" sz="2400" dirty="0"/>
          </a:p>
          <a:p>
            <a:pPr marL="457200" indent="-457200">
              <a:buAutoNum type="arabicPeriod"/>
            </a:pPr>
            <a:r>
              <a:rPr lang="en-US" sz="2200" b="1" dirty="0"/>
              <a:t>Performance</a:t>
            </a:r>
            <a:r>
              <a:rPr lang="en-US" sz="2200" dirty="0"/>
              <a:t> = Participants presented with a model will make </a:t>
            </a:r>
            <a:r>
              <a:rPr lang="en-US" sz="2200" b="1" dirty="0"/>
              <a:t>less accurate predictions </a:t>
            </a:r>
            <a:r>
              <a:rPr lang="en-US" sz="2200" dirty="0"/>
              <a:t>than the model.</a:t>
            </a:r>
          </a:p>
          <a:p>
            <a:pPr lvl="1"/>
            <a:r>
              <a:rPr lang="en-US" sz="1900" dirty="0"/>
              <a:t>Humans don’t trust enough to copy-paste the algorithm.</a:t>
            </a:r>
          </a:p>
          <a:p>
            <a:pPr marL="457200" lvl="1" indent="0">
              <a:buNone/>
            </a:pPr>
            <a:endParaRPr lang="en-US" sz="1900" dirty="0"/>
          </a:p>
          <a:p>
            <a:pPr marL="457200" indent="-457200">
              <a:buFont typeface="+mj-lt"/>
              <a:buAutoNum type="arabicPeriod"/>
            </a:pPr>
            <a:r>
              <a:rPr lang="en-US" sz="2200" b="1" dirty="0"/>
              <a:t>Evaluation</a:t>
            </a:r>
            <a:r>
              <a:rPr lang="en-US" sz="2200" dirty="0"/>
              <a:t> = Participants will be unable to </a:t>
            </a:r>
            <a:r>
              <a:rPr lang="en-US" sz="2200" b="1" dirty="0"/>
              <a:t>accurately evaluate </a:t>
            </a:r>
            <a:r>
              <a:rPr lang="en-US" sz="2200" dirty="0"/>
              <a:t>their own and the model’s performance.</a:t>
            </a:r>
          </a:p>
          <a:p>
            <a:pPr lvl="1"/>
            <a:r>
              <a:rPr lang="en-US" sz="1900" dirty="0"/>
              <a:t>Sometimes humans take (apparently) unstructured decisions.</a:t>
            </a:r>
          </a:p>
          <a:p>
            <a:pPr marL="457200" lvl="1" indent="0">
              <a:buNone/>
            </a:pPr>
            <a:endParaRPr lang="en-US" sz="1900" dirty="0"/>
          </a:p>
          <a:p>
            <a:pPr marL="457200" indent="-457200">
              <a:buFont typeface="+mj-lt"/>
              <a:buAutoNum type="arabicPeriod"/>
            </a:pPr>
            <a:r>
              <a:rPr lang="en-US" sz="2200" b="1" dirty="0"/>
              <a:t>Bias</a:t>
            </a:r>
            <a:r>
              <a:rPr lang="en-US" sz="2200" dirty="0"/>
              <a:t> = As they interact with the model, humans will </a:t>
            </a:r>
            <a:r>
              <a:rPr lang="en-US" sz="2200" b="1" dirty="0"/>
              <a:t>increase risk predictions </a:t>
            </a:r>
            <a:r>
              <a:rPr lang="en-US" sz="2200" dirty="0"/>
              <a:t>for black people (vice versa for white).</a:t>
            </a:r>
          </a:p>
          <a:p>
            <a:pPr lvl="1"/>
            <a:r>
              <a:rPr lang="en-US" sz="1900" dirty="0"/>
              <a:t>TBD</a:t>
            </a:r>
          </a:p>
        </p:txBody>
      </p:sp>
    </p:spTree>
    <p:extLst>
      <p:ext uri="{BB962C8B-B14F-4D97-AF65-F5344CB8AC3E}">
        <p14:creationId xmlns:p14="http://schemas.microsoft.com/office/powerpoint/2010/main" val="18950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90550"/>
            <a:ext cx="8534400" cy="422672"/>
          </a:xfrm>
        </p:spPr>
        <p:txBody>
          <a:bodyPr>
            <a:noAutofit/>
          </a:bodyPr>
          <a:lstStyle/>
          <a:p>
            <a:r>
              <a:rPr lang="en-US" sz="2800" dirty="0"/>
              <a:t>Model and Metrics</a:t>
            </a:r>
          </a:p>
        </p:txBody>
      </p:sp>
      <p:sp>
        <p:nvSpPr>
          <p:cNvPr id="3" name="Content Placeholder 2"/>
          <p:cNvSpPr>
            <a:spLocks noGrp="1"/>
          </p:cNvSpPr>
          <p:nvPr>
            <p:ph idx="1"/>
          </p:nvPr>
        </p:nvSpPr>
        <p:spPr>
          <a:xfrm>
            <a:off x="304800" y="1047750"/>
            <a:ext cx="8534400" cy="1905000"/>
          </a:xfrm>
        </p:spPr>
        <p:txBody>
          <a:bodyPr>
            <a:normAutofit fontScale="92500" lnSpcReduction="10000"/>
          </a:bodyPr>
          <a:lstStyle/>
          <a:p>
            <a:r>
              <a:rPr lang="en-US" sz="2000" dirty="0"/>
              <a:t>Train a </a:t>
            </a:r>
            <a:r>
              <a:rPr lang="en-US" sz="2000" b="1" dirty="0"/>
              <a:t>gradient boosted tree </a:t>
            </a:r>
            <a:r>
              <a:rPr lang="en-US" sz="2000" dirty="0"/>
              <a:t>to predict violation of pretrial release on DOJ dataset.</a:t>
            </a:r>
          </a:p>
          <a:p>
            <a:pPr lvl="1"/>
            <a:r>
              <a:rPr lang="en-US" sz="1600" dirty="0"/>
              <a:t>Achieve AUC 0.67, comparable to COMPAS and PSA.</a:t>
            </a:r>
          </a:p>
          <a:p>
            <a:pPr lvl="1"/>
            <a:r>
              <a:rPr lang="en-US" sz="1600" dirty="0"/>
              <a:t>Ensure the model is well calibrated for risk scores between 10%-60%.</a:t>
            </a:r>
          </a:p>
          <a:p>
            <a:pPr lvl="2"/>
            <a:r>
              <a:rPr lang="en-US" sz="1400" dirty="0"/>
              <a:t>Similar false positive rate to COMPAS (higher for blacks!).</a:t>
            </a:r>
          </a:p>
          <a:p>
            <a:pPr marL="914400" lvl="2" indent="0">
              <a:buNone/>
            </a:pPr>
            <a:endParaRPr lang="en-US" sz="1200" dirty="0"/>
          </a:p>
          <a:p>
            <a:r>
              <a:rPr lang="en-US" sz="2000" dirty="0"/>
              <a:t>For each defendant, measure the risk score influence:</a:t>
            </a:r>
          </a:p>
        </p:txBody>
      </p:sp>
      <p:pic>
        <p:nvPicPr>
          <p:cNvPr id="4" name="Picture 3">
            <a:extLst>
              <a:ext uri="{FF2B5EF4-FFF2-40B4-BE49-F238E27FC236}">
                <a16:creationId xmlns:a16="http://schemas.microsoft.com/office/drawing/2014/main" id="{62B9E998-90BE-4814-A855-C3496B44F3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5101" y="2987278"/>
            <a:ext cx="1257299" cy="70932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5C7960-9D7F-41AE-A942-6831E891CEBC}"/>
                  </a:ext>
                </a:extLst>
              </p:cNvPr>
              <p:cNvSpPr txBox="1"/>
              <p:nvPr/>
            </p:nvSpPr>
            <p:spPr>
              <a:xfrm>
                <a:off x="4724400" y="2942828"/>
                <a:ext cx="3048000" cy="790601"/>
              </a:xfrm>
              <a:prstGeom prst="rect">
                <a:avLst/>
              </a:prstGeom>
              <a:noFill/>
            </p:spPr>
            <p:txBody>
              <a:bodyPr wrap="square" rtlCol="0">
                <a:spAutoFit/>
              </a:bodyPr>
              <a:lstStyle/>
              <a:p>
                <a14:m>
                  <m:oMath xmlns:m="http://schemas.openxmlformats.org/officeDocument/2006/math">
                    <m:sSub>
                      <m:sSubPr>
                        <m:ctrlPr>
                          <a:rPr lang="en-US" sz="1400" b="0" i="1" dirty="0" smtClean="0">
                            <a:latin typeface="Cambria Math" panose="02040503050406030204" pitchFamily="18" charset="0"/>
                          </a:rPr>
                        </m:ctrlPr>
                      </m:sSubPr>
                      <m:e>
                        <m:r>
                          <a:rPr lang="en-US" sz="1400" i="1" dirty="0" smtClean="0">
                            <a:latin typeface="Cambria Math" panose="02040503050406030204" pitchFamily="18" charset="0"/>
                          </a:rPr>
                          <m:t>𝑡</m:t>
                        </m:r>
                      </m:e>
                      <m:sub>
                        <m:r>
                          <a:rPr lang="en-US" sz="1400" b="0" i="1" dirty="0" smtClean="0">
                            <a:latin typeface="Cambria Math" panose="02040503050406030204" pitchFamily="18" charset="0"/>
                          </a:rPr>
                          <m:t>𝑗</m:t>
                        </m:r>
                      </m:sub>
                    </m:sSub>
                  </m:oMath>
                </a14:m>
                <a:r>
                  <a:rPr lang="en-US" sz="1400" dirty="0"/>
                  <a:t> </a:t>
                </a:r>
                <a:r>
                  <a:rPr lang="en-US" sz="1400" dirty="0">
                    <a:sym typeface="Wingdings" panose="05000000000000000000" pitchFamily="2" charset="2"/>
                  </a:rPr>
                  <a:t></a:t>
                </a:r>
                <a:r>
                  <a:rPr lang="en-US" sz="1400" dirty="0"/>
                  <a:t> </a:t>
                </a:r>
                <a:r>
                  <a:rPr lang="en-US" sz="1400" dirty="0">
                    <a:latin typeface="+mj-lt"/>
                  </a:rPr>
                  <a:t>Treatment group’s avg. prediction </a:t>
                </a:r>
              </a:p>
              <a:p>
                <a14:m>
                  <m:oMath xmlns:m="http://schemas.openxmlformats.org/officeDocument/2006/math">
                    <m:sSub>
                      <m:sSubPr>
                        <m:ctrlPr>
                          <a:rPr lang="en-US" sz="1400" i="1" dirty="0">
                            <a:latin typeface="Cambria Math" panose="02040503050406030204" pitchFamily="18" charset="0"/>
                          </a:rPr>
                        </m:ctrlPr>
                      </m:sSubPr>
                      <m:e>
                        <m:r>
                          <a:rPr lang="en-US" sz="1400" b="0" i="1" dirty="0" smtClean="0">
                            <a:latin typeface="Cambria Math" panose="02040503050406030204" pitchFamily="18" charset="0"/>
                          </a:rPr>
                          <m:t>𝑐</m:t>
                        </m:r>
                      </m:e>
                      <m:sub>
                        <m:r>
                          <a:rPr lang="en-US" sz="1400" i="1" dirty="0">
                            <a:latin typeface="Cambria Math" panose="02040503050406030204" pitchFamily="18" charset="0"/>
                          </a:rPr>
                          <m:t>𝑗</m:t>
                        </m:r>
                      </m:sub>
                    </m:sSub>
                  </m:oMath>
                </a14:m>
                <a:r>
                  <a:rPr lang="en-US" sz="1400" dirty="0"/>
                  <a:t> </a:t>
                </a:r>
                <a:r>
                  <a:rPr lang="en-US" sz="1400" dirty="0">
                    <a:sym typeface="Wingdings" panose="05000000000000000000" pitchFamily="2" charset="2"/>
                  </a:rPr>
                  <a:t></a:t>
                </a:r>
                <a:r>
                  <a:rPr lang="en-US" sz="1400" dirty="0">
                    <a:latin typeface="+mj-lt"/>
                  </a:rPr>
                  <a:t> Control group’s avg. prediction </a:t>
                </a:r>
              </a:p>
              <a:p>
                <a14:m>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𝑟</m:t>
                        </m:r>
                      </m:e>
                      <m:sub>
                        <m:r>
                          <a:rPr lang="en-US" sz="1400" i="1" dirty="0">
                            <a:latin typeface="Cambria Math" panose="02040503050406030204" pitchFamily="18" charset="0"/>
                          </a:rPr>
                          <m:t>𝑗</m:t>
                        </m:r>
                      </m:sub>
                    </m:sSub>
                  </m:oMath>
                </a14:m>
                <a:r>
                  <a:rPr lang="en-US" sz="1400" dirty="0"/>
                  <a:t> </a:t>
                </a:r>
                <a:r>
                  <a:rPr lang="en-US" sz="1400" dirty="0">
                    <a:sym typeface="Wingdings" panose="05000000000000000000" pitchFamily="2" charset="2"/>
                  </a:rPr>
                  <a:t></a:t>
                </a:r>
                <a:r>
                  <a:rPr lang="en-US" sz="1400" dirty="0"/>
                  <a:t> </a:t>
                </a:r>
                <a:r>
                  <a:rPr lang="en-US" sz="1400" dirty="0">
                    <a:latin typeface="+mj-lt"/>
                  </a:rPr>
                  <a:t>Risk assessment prediction</a:t>
                </a:r>
              </a:p>
            </p:txBody>
          </p:sp>
        </mc:Choice>
        <mc:Fallback xmlns="">
          <p:sp>
            <p:nvSpPr>
              <p:cNvPr id="5" name="TextBox 4">
                <a:extLst>
                  <a:ext uri="{FF2B5EF4-FFF2-40B4-BE49-F238E27FC236}">
                    <a16:creationId xmlns:a16="http://schemas.microsoft.com/office/drawing/2014/main" id="{9B5C7960-9D7F-41AE-A942-6831E891CEBC}"/>
                  </a:ext>
                </a:extLst>
              </p:cNvPr>
              <p:cNvSpPr txBox="1">
                <a:spLocks noRot="1" noChangeAspect="1" noMove="1" noResize="1" noEditPoints="1" noAdjustHandles="1" noChangeArrowheads="1" noChangeShapeType="1" noTextEdit="1"/>
              </p:cNvSpPr>
              <p:nvPr/>
            </p:nvSpPr>
            <p:spPr>
              <a:xfrm>
                <a:off x="4724400" y="2942828"/>
                <a:ext cx="3048000" cy="790601"/>
              </a:xfrm>
              <a:prstGeom prst="rect">
                <a:avLst/>
              </a:prstGeom>
              <a:blipFill>
                <a:blip r:embed="rId3"/>
                <a:stretch>
                  <a:fillRect t="-1550" r="-600" b="-6202"/>
                </a:stretch>
              </a:blipFill>
            </p:spPr>
            <p:txBody>
              <a:bodyPr/>
              <a:lstStyle/>
              <a:p>
                <a:r>
                  <a:rPr lang="en-US">
                    <a:noFill/>
                  </a:rPr>
                  <a:t> </a:t>
                </a:r>
              </a:p>
            </p:txBody>
          </p:sp>
        </mc:Fallback>
      </mc:AlternateContent>
      <p:sp>
        <p:nvSpPr>
          <p:cNvPr id="6" name="Content Placeholder 2"/>
          <p:cNvSpPr txBox="1">
            <a:spLocks/>
          </p:cNvSpPr>
          <p:nvPr/>
        </p:nvSpPr>
        <p:spPr>
          <a:xfrm>
            <a:off x="304800" y="3856857"/>
            <a:ext cx="8534400" cy="39129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sz="1900" dirty="0"/>
              <a:t>For each participant, measure the risk assessment model influence:</a:t>
            </a:r>
          </a:p>
        </p:txBody>
      </p:sp>
      <p:pic>
        <p:nvPicPr>
          <p:cNvPr id="7" name="Picture 6">
            <a:extLst>
              <a:ext uri="{FF2B5EF4-FFF2-40B4-BE49-F238E27FC236}">
                <a16:creationId xmlns:a16="http://schemas.microsoft.com/office/drawing/2014/main" id="{71F02426-E3A1-4784-BFA1-293E8DCC3A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2133" y="4276271"/>
            <a:ext cx="1763234" cy="752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5C7960-9D7F-41AE-A942-6831E891CEBC}"/>
                  </a:ext>
                </a:extLst>
              </p:cNvPr>
              <p:cNvSpPr txBox="1"/>
              <p:nvPr/>
            </p:nvSpPr>
            <p:spPr>
              <a:xfrm>
                <a:off x="4724400" y="4490091"/>
                <a:ext cx="4343400" cy="325025"/>
              </a:xfrm>
              <a:prstGeom prst="rect">
                <a:avLst/>
              </a:prstGeom>
              <a:noFill/>
            </p:spPr>
            <p:txBody>
              <a:bodyPr wrap="square" rtlCol="0" anchor="ctr">
                <a:spAutoFit/>
              </a:bodyPr>
              <a:lstStyle/>
              <a:p>
                <a14:m>
                  <m:oMath xmlns:m="http://schemas.openxmlformats.org/officeDocument/2006/math">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𝑝</m:t>
                        </m:r>
                      </m:e>
                      <m:sub>
                        <m:r>
                          <a:rPr lang="en-US" sz="1400" b="0" i="1" dirty="0" smtClean="0">
                            <a:latin typeface="Cambria Math" panose="02040503050406030204" pitchFamily="18" charset="0"/>
                          </a:rPr>
                          <m:t>𝑖</m:t>
                        </m:r>
                      </m:sub>
                      <m:sup>
                        <m:r>
                          <a:rPr lang="en-US" sz="1400" b="0" i="1" dirty="0" smtClean="0">
                            <a:latin typeface="Cambria Math" panose="02040503050406030204" pitchFamily="18" charset="0"/>
                          </a:rPr>
                          <m:t>𝑘</m:t>
                        </m:r>
                      </m:sup>
                    </m:sSubSup>
                  </m:oMath>
                </a14:m>
                <a:r>
                  <a:rPr lang="en-US" sz="1400" dirty="0"/>
                  <a:t> </a:t>
                </a:r>
                <a:r>
                  <a:rPr lang="en-US" sz="1400" dirty="0">
                    <a:sym typeface="Wingdings" panose="05000000000000000000" pitchFamily="2" charset="2"/>
                  </a:rPr>
                  <a:t> </a:t>
                </a:r>
                <a:r>
                  <a:rPr lang="en-US" sz="1400" dirty="0">
                    <a:latin typeface="+mj-lt"/>
                    <a:sym typeface="Wingdings" panose="05000000000000000000" pitchFamily="2" charset="2"/>
                  </a:rPr>
                  <a:t>Participant k’s prediction about the i-th defendant.</a:t>
                </a:r>
                <a:endParaRPr lang="en-US" sz="1400" dirty="0">
                  <a:latin typeface="+mj-lt"/>
                </a:endParaRPr>
              </a:p>
            </p:txBody>
          </p:sp>
        </mc:Choice>
        <mc:Fallback xmlns="">
          <p:sp>
            <p:nvSpPr>
              <p:cNvPr id="8" name="TextBox 7">
                <a:extLst>
                  <a:ext uri="{FF2B5EF4-FFF2-40B4-BE49-F238E27FC236}">
                    <a16:creationId xmlns:a16="http://schemas.microsoft.com/office/drawing/2014/main" id="{9B5C7960-9D7F-41AE-A942-6831E891CEBC}"/>
                  </a:ext>
                </a:extLst>
              </p:cNvPr>
              <p:cNvSpPr txBox="1">
                <a:spLocks noRot="1" noChangeAspect="1" noMove="1" noResize="1" noEditPoints="1" noAdjustHandles="1" noChangeArrowheads="1" noChangeShapeType="1" noTextEdit="1"/>
              </p:cNvSpPr>
              <p:nvPr/>
            </p:nvSpPr>
            <p:spPr>
              <a:xfrm>
                <a:off x="4724400" y="4490091"/>
                <a:ext cx="4343400" cy="325025"/>
              </a:xfrm>
              <a:prstGeom prst="rect">
                <a:avLst/>
              </a:prstGeom>
              <a:blipFill>
                <a:blip r:embed="rId5"/>
                <a:stretch>
                  <a:fillRect b="-18868"/>
                </a:stretch>
              </a:blipFill>
            </p:spPr>
            <p:txBody>
              <a:bodyPr/>
              <a:lstStyle/>
              <a:p>
                <a:r>
                  <a:rPr lang="en-US">
                    <a:noFill/>
                  </a:rPr>
                  <a:t> </a:t>
                </a:r>
              </a:p>
            </p:txBody>
          </p:sp>
        </mc:Fallback>
      </mc:AlternateContent>
    </p:spTree>
    <p:extLst>
      <p:ext uri="{BB962C8B-B14F-4D97-AF65-F5344CB8AC3E}">
        <p14:creationId xmlns:p14="http://schemas.microsoft.com/office/powerpoint/2010/main" val="46304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4350"/>
            <a:ext cx="8229600" cy="498872"/>
          </a:xfrm>
        </p:spPr>
        <p:txBody>
          <a:bodyPr>
            <a:noAutofit/>
          </a:bodyPr>
          <a:lstStyle/>
          <a:p>
            <a:r>
              <a:rPr lang="en-US" sz="2800" dirty="0"/>
              <a:t>Human-Subjects Experimental Design</a:t>
            </a:r>
          </a:p>
        </p:txBody>
      </p:sp>
      <p:sp>
        <p:nvSpPr>
          <p:cNvPr id="5" name="TextBox 4"/>
          <p:cNvSpPr txBox="1"/>
          <p:nvPr/>
        </p:nvSpPr>
        <p:spPr>
          <a:xfrm>
            <a:off x="152400" y="1047750"/>
            <a:ext cx="8686800" cy="2277547"/>
          </a:xfrm>
          <a:prstGeom prst="rect">
            <a:avLst/>
          </a:prstGeom>
          <a:noFill/>
        </p:spPr>
        <p:txBody>
          <a:bodyPr wrap="square" rtlCol="0">
            <a:spAutoFit/>
          </a:bodyPr>
          <a:lstStyle/>
          <a:p>
            <a:pPr marL="282575" indent="-282575">
              <a:buFont typeface="Arial" panose="020B0604020202020204" pitchFamily="34" charset="0"/>
              <a:buChar char="•"/>
            </a:pPr>
            <a:r>
              <a:rPr lang="en-US" sz="1600" b="1" dirty="0"/>
              <a:t>Task</a:t>
            </a:r>
          </a:p>
          <a:p>
            <a:pPr marL="739775" lvl="1" indent="-282575">
              <a:buFont typeface="Arial" panose="020B0604020202020204" pitchFamily="34" charset="0"/>
              <a:buChar char="•"/>
            </a:pPr>
            <a:r>
              <a:rPr lang="en-US" sz="1600" dirty="0"/>
              <a:t>Assess the likelihood that criminal defendants who have been arrested will:</a:t>
            </a:r>
          </a:p>
          <a:p>
            <a:pPr marL="1196975" lvl="2" indent="-282575">
              <a:buFont typeface="Arial" panose="020B0604020202020204" pitchFamily="34" charset="0"/>
              <a:buChar char="•"/>
            </a:pPr>
            <a:r>
              <a:rPr lang="en-US" sz="1600" dirty="0"/>
              <a:t>Commit a crime</a:t>
            </a:r>
          </a:p>
          <a:p>
            <a:pPr marL="1196975" lvl="2" indent="-282575">
              <a:buFont typeface="Arial" panose="020B0604020202020204" pitchFamily="34" charset="0"/>
              <a:buChar char="•"/>
            </a:pPr>
            <a:r>
              <a:rPr lang="en-US" sz="1600" dirty="0"/>
              <a:t>Fail to appear in court if they are released before trial</a:t>
            </a:r>
          </a:p>
          <a:p>
            <a:pPr marL="739775" lvl="1" indent="-282575">
              <a:buFont typeface="Arial" panose="020B0604020202020204" pitchFamily="34" charset="0"/>
              <a:buChar char="•"/>
            </a:pPr>
            <a:r>
              <a:rPr lang="en-US" sz="1600" dirty="0"/>
              <a:t>20 min</a:t>
            </a:r>
          </a:p>
          <a:p>
            <a:pPr lvl="1"/>
            <a:endParaRPr lang="en-US" sz="1600" b="1" dirty="0"/>
          </a:p>
          <a:p>
            <a:pPr lvl="1"/>
            <a:endParaRPr lang="en-US" sz="1600" b="1" dirty="0"/>
          </a:p>
          <a:p>
            <a:pPr lvl="1"/>
            <a:endParaRPr lang="en-US" sz="1600" b="1" dirty="0"/>
          </a:p>
          <a:p>
            <a:pPr marL="282575" indent="-282575">
              <a:buFont typeface="Arial" panose="020B0604020202020204" pitchFamily="34" charset="0"/>
              <a:buChar char="•"/>
            </a:pPr>
            <a:endParaRPr lang="en-US" sz="1400" dirty="0">
              <a:sym typeface="Wingdings" panose="05000000000000000000" pitchFamily="2" charset="2"/>
            </a:endParaRPr>
          </a:p>
        </p:txBody>
      </p:sp>
      <p:pic>
        <p:nvPicPr>
          <p:cNvPr id="4" name="Picture 3">
            <a:extLst>
              <a:ext uri="{FF2B5EF4-FFF2-40B4-BE49-F238E27FC236}">
                <a16:creationId xmlns:a16="http://schemas.microsoft.com/office/drawing/2014/main" id="{45EB8A4F-354D-46BC-8598-C4DDF2B249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8285" y="2266950"/>
            <a:ext cx="4767429" cy="2514600"/>
          </a:xfrm>
          <a:prstGeom prst="rect">
            <a:avLst/>
          </a:prstGeom>
        </p:spPr>
      </p:pic>
    </p:spTree>
    <p:extLst>
      <p:ext uri="{BB962C8B-B14F-4D97-AF65-F5344CB8AC3E}">
        <p14:creationId xmlns:p14="http://schemas.microsoft.com/office/powerpoint/2010/main" val="3261086480"/>
      </p:ext>
    </p:extLst>
  </p:cSld>
  <p:clrMapOvr>
    <a:masterClrMapping/>
  </p:clrMapOvr>
</p:sld>
</file>

<file path=ppt/theme/theme1.xml><?xml version="1.0" encoding="utf-8"?>
<a:theme xmlns:a="http://schemas.openxmlformats.org/drawingml/2006/main" name="16-9 Co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9 Light Backgroun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8060</TotalTime>
  <Words>1700</Words>
  <Application>Microsoft Office PowerPoint</Application>
  <PresentationFormat>On-screen Show (16:9)</PresentationFormat>
  <Paragraphs>248</Paragraphs>
  <Slides>25</Slides>
  <Notes>18</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25</vt:i4>
      </vt:variant>
    </vt:vector>
  </HeadingPairs>
  <TitlesOfParts>
    <vt:vector size="32" baseType="lpstr">
      <vt:lpstr>Arial</vt:lpstr>
      <vt:lpstr>Arial Black</vt:lpstr>
      <vt:lpstr>Calibri</vt:lpstr>
      <vt:lpstr>Cambria Math</vt:lpstr>
      <vt:lpstr>16-9 Cover</vt:lpstr>
      <vt:lpstr>16-9 Light Background</vt:lpstr>
      <vt:lpstr>16-9 White Backgroud</vt:lpstr>
      <vt:lpstr>PowerPoint Presentation</vt:lpstr>
      <vt:lpstr>Introduction</vt:lpstr>
      <vt:lpstr>Introduction</vt:lpstr>
      <vt:lpstr>Introduction</vt:lpstr>
      <vt:lpstr>Related Work</vt:lpstr>
      <vt:lpstr>Disparate Interactions</vt:lpstr>
      <vt:lpstr>The Experiment</vt:lpstr>
      <vt:lpstr>Model and Metrics</vt:lpstr>
      <vt:lpstr>Human-Subjects Experimental Design</vt:lpstr>
      <vt:lpstr>Human-Subjects Experimental Design</vt:lpstr>
      <vt:lpstr>Human-Subjects Experimental Design</vt:lpstr>
      <vt:lpstr>Results (H1 – Performance)</vt:lpstr>
      <vt:lpstr>Results (H1 – Performance)</vt:lpstr>
      <vt:lpstr>Results (H2 – Evaluation)</vt:lpstr>
      <vt:lpstr>Results (H3 – Bias)</vt:lpstr>
      <vt:lpstr>Results (H3 – Bias)</vt:lpstr>
      <vt:lpstr>Algorithm-in-the-Loop Framework</vt:lpstr>
      <vt:lpstr>Algorithm-in-the-Loop Framework</vt:lpstr>
      <vt:lpstr>PowerPoint Presentation</vt:lpstr>
      <vt:lpstr>Algorithm-in-the-Loop Framework</vt:lpstr>
      <vt:lpstr>Algorithm-in-the-Loop Framework: Potential Approach</vt:lpstr>
      <vt:lpstr>Summary</vt:lpstr>
      <vt:lpstr>Summary</vt:lpstr>
      <vt:lpstr>PowerPoint Presentation</vt:lpstr>
      <vt:lpstr>Limitations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Mai Lee Chang</cp:lastModifiedBy>
  <cp:revision>980</cp:revision>
  <cp:lastPrinted>2011-01-24T02:49:42Z</cp:lastPrinted>
  <dcterms:created xsi:type="dcterms:W3CDTF">2011-06-30T15:04:08Z</dcterms:created>
  <dcterms:modified xsi:type="dcterms:W3CDTF">2019-04-11T18:12:14Z</dcterms:modified>
  <cp:category/>
</cp:coreProperties>
</file>